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4" r:id="rId2"/>
    <p:sldId id="341" r:id="rId3"/>
    <p:sldId id="279" r:id="rId4"/>
    <p:sldId id="327" r:id="rId5"/>
    <p:sldId id="342" r:id="rId6"/>
    <p:sldId id="343" r:id="rId7"/>
    <p:sldId id="344" r:id="rId8"/>
    <p:sldId id="360" r:id="rId9"/>
    <p:sldId id="361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7" r:id="rId2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0A0C47-DFF1-475F-9BEF-725CC1797AC0}">
          <p14:sldIdLst>
            <p14:sldId id="274"/>
            <p14:sldId id="341"/>
            <p14:sldId id="279"/>
            <p14:sldId id="327"/>
            <p14:sldId id="342"/>
            <p14:sldId id="343"/>
            <p14:sldId id="344"/>
            <p14:sldId id="360"/>
            <p14:sldId id="361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C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4" autoAdjust="0"/>
    <p:restoredTop sz="89784" autoAdjust="0"/>
  </p:normalViewPr>
  <p:slideViewPr>
    <p:cSldViewPr>
      <p:cViewPr>
        <p:scale>
          <a:sx n="125" d="100"/>
          <a:sy n="125" d="100"/>
        </p:scale>
        <p:origin x="-129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786884790578826"/>
          <c:w val="0.87648232829405515"/>
          <c:h val="0.70138262415287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Плановые проверки</c:v>
                </c:pt>
                <c:pt idx="1">
                  <c:v>Внеплановые проверки</c:v>
                </c:pt>
                <c:pt idx="2">
                  <c:v>Постоянный государственный надзор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177</c:v>
                </c:pt>
                <c:pt idx="1">
                  <c:v>399</c:v>
                </c:pt>
                <c:pt idx="2">
                  <c:v>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31-4E3B-B3A0-761FF51FBD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374664252991498E-2"/>
                  <c:y val="-1.4109543384068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Плановые проверки</c:v>
                </c:pt>
                <c:pt idx="1">
                  <c:v>Внеплановые проверки</c:v>
                </c:pt>
                <c:pt idx="2">
                  <c:v>Постоянный государственный надзор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242</c:v>
                </c:pt>
                <c:pt idx="1">
                  <c:v>387</c:v>
                </c:pt>
                <c:pt idx="2">
                  <c:v>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31-4E3B-B3A0-761FF51FBD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92569359706998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74664252991498E-2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74664252991389E-2"/>
                  <c:y val="-1.410954338406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Плановые проверки</c:v>
                </c:pt>
                <c:pt idx="1">
                  <c:v>Внеплановые проверки</c:v>
                </c:pt>
                <c:pt idx="2">
                  <c:v>Постоянный государственный надзор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228</c:v>
                </c:pt>
                <c:pt idx="1">
                  <c:v>339</c:v>
                </c:pt>
                <c:pt idx="2">
                  <c:v>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31-4E3B-B3A0-761FF51FB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445568"/>
        <c:axId val="79861952"/>
        <c:axId val="0"/>
      </c:bar3DChart>
      <c:catAx>
        <c:axId val="11844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861952"/>
        <c:crosses val="autoZero"/>
        <c:auto val="0"/>
        <c:lblAlgn val="ctr"/>
        <c:lblOffset val="100"/>
        <c:noMultiLvlLbl val="0"/>
      </c:catAx>
      <c:valAx>
        <c:axId val="798619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84455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Ядерных </a:t>
            </a:r>
            <a:r>
              <a:rPr lang="ru-RU" dirty="0"/>
              <a:t>установок </a:t>
            </a:r>
            <a:r>
              <a:rPr lang="ru-RU" dirty="0" smtClean="0"/>
              <a:t>- 5</a:t>
            </a:r>
            <a:r>
              <a:rPr lang="en-US" dirty="0" smtClean="0"/>
              <a:t>2</a:t>
            </a:r>
            <a:r>
              <a:rPr lang="ru-RU" dirty="0" smtClean="0"/>
              <a:t>:</a:t>
            </a:r>
            <a:endParaRPr lang="ru-RU" dirty="0"/>
          </a:p>
        </c:rich>
      </c:tx>
      <c:layout>
        <c:manualLayout>
          <c:xMode val="edge"/>
          <c:yMode val="edge"/>
          <c:x val="0.24914056918963942"/>
          <c:y val="8.0769626991324561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10630737987465"/>
          <c:y val="0.34934600620470802"/>
          <c:w val="0.700257712260693"/>
          <c:h val="0.569151758648001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 надзором 53 ядерных установок</c:v>
                </c:pt>
              </c:strCache>
            </c:strRef>
          </c:tx>
          <c:explosion val="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312-4BF6-8F14-82F3957B203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12-4BF6-8F14-82F3957B203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312-4BF6-8F14-82F3957B2037}"/>
              </c:ext>
            </c:extLst>
          </c:dPt>
          <c:dLbls>
            <c:dLbl>
              <c:idx val="0"/>
              <c:layout>
                <c:manualLayout>
                  <c:x val="-3.6571822523638248E-2"/>
                  <c:y val="6.1522872472476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12-4BF6-8F14-82F3957B2037}"/>
                </c:ext>
              </c:extLst>
            </c:dLbl>
            <c:dLbl>
              <c:idx val="1"/>
              <c:layout>
                <c:manualLayout>
                  <c:x val="-0.19362013002205508"/>
                  <c:y val="1.18480538934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12-4BF6-8F14-82F3957B2037}"/>
                </c:ext>
              </c:extLst>
            </c:dLbl>
            <c:dLbl>
              <c:idx val="2"/>
              <c:layout>
                <c:manualLayout>
                  <c:x val="0.10904569924920937"/>
                  <c:y val="-0.10200262501744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12-4BF6-8F14-82F3957B2037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Энергоблоки Билибинской АЭС - 4</c:v>
                </c:pt>
                <c:pt idx="1">
                  <c:v>исследовательские реакторы - 18</c:v>
                </c:pt>
                <c:pt idx="2">
                  <c:v>критические стенды - 18</c:v>
                </c:pt>
                <c:pt idx="3">
                  <c:v>подкритические стенды - 8</c:v>
                </c:pt>
                <c:pt idx="4">
                  <c:v>ядерные установки ПТЦ - 4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18</c:v>
                </c:pt>
                <c:pt idx="2">
                  <c:v>18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12-4BF6-8F14-82F3957B2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879817725799457"/>
          <c:y val="0.17388381962775129"/>
          <c:w val="0.87610509388228763"/>
          <c:h val="0.235353832175650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Исследовательских </a:t>
            </a:r>
            <a:r>
              <a:rPr lang="ru-RU" dirty="0"/>
              <a:t>ядерных </a:t>
            </a:r>
            <a:r>
              <a:rPr lang="ru-RU" dirty="0" smtClean="0"/>
              <a:t>установок - 44, </a:t>
            </a:r>
            <a:r>
              <a:rPr lang="ru-RU" dirty="0"/>
              <a:t>в том числе:</a:t>
            </a:r>
          </a:p>
        </c:rich>
      </c:tx>
      <c:layout>
        <c:manualLayout>
          <c:xMode val="edge"/>
          <c:yMode val="edge"/>
          <c:x val="0.11719881679791409"/>
          <c:y val="4.2701701768142385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73867497168742"/>
          <c:y val="0.12980271099416243"/>
          <c:w val="0.58694963325344363"/>
          <c:h val="0.47725107126906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B37-4EA9-9197-7A8977D4832A}"/>
              </c:ext>
            </c:extLst>
          </c:dPt>
          <c:dLbls>
            <c:dLbl>
              <c:idx val="0"/>
              <c:layout>
                <c:manualLayout>
                  <c:x val="-0.12470247109484053"/>
                  <c:y val="-0.11681604621747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37-4EA9-9197-7A8977D4832A}"/>
                </c:ext>
              </c:extLst>
            </c:dLbl>
            <c:dLbl>
              <c:idx val="1"/>
              <c:layout>
                <c:manualLayout>
                  <c:x val="0.11378564713449477"/>
                  <c:y val="6.892553997053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7-4EA9-9197-7A8977D4832A}"/>
                </c:ext>
              </c:extLst>
            </c:dLbl>
            <c:dLbl>
              <c:idx val="2"/>
              <c:layout>
                <c:manualLayout>
                  <c:x val="2.8483757209055986E-2"/>
                  <c:y val="0.10299839550382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37-4EA9-9197-7A8977D4832A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состоянии вывода из эксплуатации - 4</c:v>
                </c:pt>
                <c:pt idx="1">
                  <c:v>в режиме «окончательного останова» - 3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37-4EA9-9197-7A8977D48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организаций топливного цикла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 надзором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</c:rich>
      </c:tx>
      <c:layout>
        <c:manualLayout>
          <c:xMode val="edge"/>
          <c:yMode val="edge"/>
          <c:x val="7.3911917917585584E-2"/>
          <c:y val="3.9064409692191625E-2"/>
        </c:manualLayout>
      </c:layout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2419588381519"/>
          <c:w val="0.56784407186954078"/>
          <c:h val="0.826632534313044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0-B786-424F-AA2B-32A37DC1677C}"/>
              </c:ext>
            </c:extLst>
          </c:dPt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1-B786-424F-AA2B-32A37DC1677C}"/>
              </c:ext>
            </c:extLst>
          </c:dPt>
          <c:dLbls>
            <c:dLbl>
              <c:idx val="0"/>
              <c:layout>
                <c:manualLayout>
                  <c:x val="-8.7841098823692676E-2"/>
                  <c:y val="8.3410685383832645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15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86-424F-AA2B-32A37DC1677C}"/>
                </c:ext>
              </c:extLst>
            </c:dLbl>
            <c:dLbl>
              <c:idx val="1"/>
              <c:layout>
                <c:manualLayout>
                  <c:x val="0.11202575088071541"/>
                  <c:y val="-0.112605704317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86-424F-AA2B-32A37DC1677C}"/>
                </c:ext>
              </c:extLst>
            </c:dLbl>
            <c:dLbl>
              <c:idx val="2"/>
              <c:layout>
                <c:manualLayout>
                  <c:x val="5.9591564103172153E-3"/>
                  <c:y val="1.0938792294683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86-424F-AA2B-32A37DC1677C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эксплуатирующие организации  </c:v>
                </c:pt>
                <c:pt idx="1">
                  <c:v>оказывают услуги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86-424F-AA2B-32A37DC16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9040439571635471E-2"/>
          <c:y val="0.8776264168012714"/>
          <c:w val="0.47631070920098406"/>
          <c:h val="0.12237359227508407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 20</a:t>
            </a:r>
            <a:r>
              <a:rPr lang="en-US" dirty="0" smtClean="0"/>
              <a:t>2</a:t>
            </a:r>
            <a:r>
              <a:rPr lang="ru-RU" dirty="0" smtClean="0"/>
              <a:t>2 </a:t>
            </a:r>
            <a:r>
              <a:rPr lang="ru-RU" dirty="0"/>
              <a:t>году поступило </a:t>
            </a:r>
            <a:r>
              <a:rPr lang="ru-RU" dirty="0" smtClean="0"/>
              <a:t>1935 заявлений </a:t>
            </a:r>
            <a:r>
              <a:rPr lang="ru-RU" dirty="0"/>
              <a:t>о предоставлении государственных услуг</a:t>
            </a:r>
          </a:p>
        </c:rich>
      </c:tx>
      <c:layout>
        <c:manualLayout>
          <c:xMode val="edge"/>
          <c:yMode val="edge"/>
          <c:x val="9.7864405131681986E-2"/>
          <c:y val="0"/>
        </c:manualLayout>
      </c:layout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37742034769036"/>
          <c:w val="0.53169657169586215"/>
          <c:h val="0.77506450064683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0-917B-4FD9-87E7-BE6CABCB388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17B-4FD9-87E7-BE6CABCB3885}"/>
              </c:ext>
            </c:extLst>
          </c:dPt>
          <c:dPt>
            <c:idx val="2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2-917B-4FD9-87E7-BE6CABCB3885}"/>
              </c:ext>
            </c:extLst>
          </c:dPt>
          <c:dPt>
            <c:idx val="4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3-917B-4FD9-87E7-BE6CABCB3885}"/>
              </c:ext>
            </c:extLst>
          </c:dPt>
          <c:dPt>
            <c:idx val="5"/>
            <c:bubble3D val="0"/>
            <c:explosion val="13"/>
            <c:extLst xmlns:c16r2="http://schemas.microsoft.com/office/drawing/2015/06/chart">
              <c:ext xmlns:c16="http://schemas.microsoft.com/office/drawing/2014/chart" uri="{C3380CC4-5D6E-409C-BE32-E72D297353CC}">
                <c16:uniqueId val="{00000004-917B-4FD9-87E7-BE6CABCB3885}"/>
              </c:ext>
            </c:extLst>
          </c:dPt>
          <c:dLbls>
            <c:dLbl>
              <c:idx val="0"/>
              <c:layout>
                <c:manualLayout>
                  <c:x val="-9.3228424844124191E-2"/>
                  <c:y val="7.142233569896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7B-4FD9-87E7-BE6CABCB3885}"/>
                </c:ext>
              </c:extLst>
            </c:dLbl>
            <c:dLbl>
              <c:idx val="1"/>
              <c:layout>
                <c:manualLayout>
                  <c:x val="-4.9608930864547859E-2"/>
                  <c:y val="-0.12110833916011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7B-4FD9-87E7-BE6CABCB3885}"/>
                </c:ext>
              </c:extLst>
            </c:dLbl>
            <c:dLbl>
              <c:idx val="2"/>
              <c:layout>
                <c:manualLayout>
                  <c:x val="-5.2519722077690005E-2"/>
                  <c:y val="-0.14441160873586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7B-4FD9-87E7-BE6CABCB3885}"/>
                </c:ext>
              </c:extLst>
            </c:dLbl>
            <c:dLbl>
              <c:idx val="3"/>
              <c:layout>
                <c:manualLayout>
                  <c:x val="-2.5852433484522791E-2"/>
                  <c:y val="-1.331754620617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7B-4FD9-87E7-BE6CABCB3885}"/>
                </c:ext>
              </c:extLst>
            </c:dLbl>
            <c:dLbl>
              <c:idx val="4"/>
              <c:layout>
                <c:manualLayout>
                  <c:x val="0.1208096607084356"/>
                  <c:y val="-0.18902973323490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7B-4FD9-87E7-BE6CABCB3885}"/>
                </c:ext>
              </c:extLst>
            </c:dLbl>
            <c:dLbl>
              <c:idx val="5"/>
              <c:layout>
                <c:manualLayout>
                  <c:x val="-7.4099038729377878E-3"/>
                  <c:y val="5.911381755310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7B-4FD9-87E7-BE6CABCB3885}"/>
                </c:ext>
              </c:extLst>
            </c:dLbl>
            <c:dLbl>
              <c:idx val="6"/>
              <c:layout>
                <c:manualLayout>
                  <c:x val="-1.3780818210007937E-2"/>
                  <c:y val="9.009260319494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7B-4FD9-87E7-BE6CABCB3885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 выдачу лицензий - 568</c:v>
                </c:pt>
                <c:pt idx="1">
                  <c:v>на переоформление ранее выданных             лицензий - 65</c:v>
                </c:pt>
                <c:pt idx="2">
                  <c:v>на изменения условий действия ранее выданных лицензий - 43</c:v>
                </c:pt>
                <c:pt idx="3">
                  <c:v>на прекращение действия лицензий - 12</c:v>
                </c:pt>
                <c:pt idx="4">
                  <c:v>на выдачу индивидуальных разрешений на право ведения работ в ОИАЭ - 1197</c:v>
                </c:pt>
                <c:pt idx="5">
                  <c:v>на регистрацию радиационных источников          4, 5 категории - 50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568</c:v>
                </c:pt>
                <c:pt idx="1">
                  <c:v>65</c:v>
                </c:pt>
                <c:pt idx="2">
                  <c:v>43</c:v>
                </c:pt>
                <c:pt idx="3">
                  <c:v>12</c:v>
                </c:pt>
                <c:pt idx="4">
                  <c:v>1197</c:v>
                </c:pt>
                <c:pt idx="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17B-4FD9-87E7-BE6CABCB3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393126310644399"/>
          <c:y val="0.17124830373653038"/>
          <c:w val="0.46518766413165924"/>
          <c:h val="0.828751696263469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89000164002942"/>
          <c:y val="0.18245322179476689"/>
          <c:w val="0.8083064695320592"/>
          <c:h val="0.652874380447509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E7C9-4F98-B3AD-E3FAC6A425E3}"/>
              </c:ext>
            </c:extLst>
          </c:dPt>
          <c:dLbls>
            <c:dLbl>
              <c:idx val="0"/>
              <c:layout>
                <c:manualLayout>
                  <c:x val="-0.12079885389078633"/>
                  <c:y val="-0.209833213921504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C9-4F98-B3AD-E3FAC6A425E3}"/>
                </c:ext>
              </c:extLst>
            </c:dLbl>
            <c:dLbl>
              <c:idx val="1"/>
              <c:layout>
                <c:manualLayout>
                  <c:x val="-1.3925424056825228E-3"/>
                  <c:y val="7.69151589950403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C9-4F98-B3AD-E3FAC6A425E3}"/>
                </c:ext>
              </c:extLst>
            </c:dLbl>
            <c:dLbl>
              <c:idx val="2"/>
              <c:layout>
                <c:manualLayout>
                  <c:x val="6.5067827252530852E-2"/>
                  <c:y val="-0.16350293117382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C9-4F98-B3AD-E3FAC6A425E3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государственные гражданские служащие</c:v>
                </c:pt>
                <c:pt idx="1">
                  <c:v>работники госоргана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C9-4F98-B3AD-E3FAC6A42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82775634938322E-2"/>
          <c:y val="0.21644646245001867"/>
          <c:w val="0.78554918079902913"/>
          <c:h val="0.634825566192013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0-76FF-4866-B68F-198C7DF26629}"/>
              </c:ext>
            </c:extLst>
          </c:dPt>
          <c:dPt>
            <c:idx val="1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1-76FF-4866-B68F-198C7DF26629}"/>
              </c:ext>
            </c:extLst>
          </c:dPt>
          <c:dPt>
            <c:idx val="2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2-76FF-4866-B68F-198C7DF26629}"/>
              </c:ext>
            </c:extLst>
          </c:dPt>
          <c:dPt>
            <c:idx val="3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3-76FF-4866-B68F-198C7DF26629}"/>
              </c:ext>
            </c:extLst>
          </c:dPt>
          <c:dPt>
            <c:idx val="4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4-76FF-4866-B68F-198C7DF26629}"/>
              </c:ext>
            </c:extLst>
          </c:dPt>
          <c:dLbls>
            <c:dLbl>
              <c:idx val="0"/>
              <c:layout>
                <c:manualLayout>
                  <c:x val="-0.12563593439814691"/>
                  <c:y val="0.100563164794398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13,50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FF-4866-B68F-198C7DF26629}"/>
                </c:ext>
              </c:extLst>
            </c:dLbl>
            <c:dLbl>
              <c:idx val="1"/>
              <c:layout>
                <c:manualLayout>
                  <c:x val="-0.2003392979296208"/>
                  <c:y val="-5.18224733199725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18,00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F-4866-B68F-198C7DF26629}"/>
                </c:ext>
              </c:extLst>
            </c:dLbl>
            <c:dLbl>
              <c:idx val="2"/>
              <c:layout>
                <c:manualLayout>
                  <c:x val="-8.3121014600098769E-2"/>
                  <c:y val="-0.166812950182841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26,00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FF-4866-B68F-198C7DF26629}"/>
                </c:ext>
              </c:extLst>
            </c:dLbl>
            <c:dLbl>
              <c:idx val="3"/>
              <c:layout>
                <c:manualLayout>
                  <c:x val="0.20116710672253713"/>
                  <c:y val="-8.54462877415483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26,00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FF-4866-B68F-198C7DF26629}"/>
                </c:ext>
              </c:extLst>
            </c:dLbl>
            <c:dLbl>
              <c:idx val="4"/>
              <c:layout>
                <c:manualLayout>
                  <c:x val="0.11799624814405951"/>
                  <c:y val="0.11292900248548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788666914823219"/>
                      <c:h val="6.62160893682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6FF-4866-B68F-198C7DF26629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 30 лет</c:v>
                </c:pt>
                <c:pt idx="1">
                  <c:v>от 31 до  40 лет </c:v>
                </c:pt>
                <c:pt idx="2">
                  <c:v>от 41 до 50 лет</c:v>
                </c:pt>
                <c:pt idx="3">
                  <c:v>от 51 до 60 лет </c:v>
                </c:pt>
                <c:pt idx="4">
                  <c:v>свыше 60 лет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0.13500000000000001</c:v>
                </c:pt>
                <c:pt idx="1">
                  <c:v>0.18</c:v>
                </c:pt>
                <c:pt idx="2">
                  <c:v>0.26</c:v>
                </c:pt>
                <c:pt idx="3">
                  <c:v>0.26</c:v>
                </c:pt>
                <c:pt idx="4">
                  <c:v>0.16200000000000001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FF-4866-B68F-198C7DF26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3173556134587512E-2"/>
          <c:y val="0.79441897631490699"/>
          <c:w val="0.87899177993046163"/>
          <c:h val="0.19284473034358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6420086605869"/>
          <c:y val="0.124864606012782"/>
          <c:w val="0.33533063912325795"/>
          <c:h val="0.66926028895993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Общее количество действующих лицензий: </a:t>
            </a:r>
            <a:r>
              <a:rPr lang="ru-RU" dirty="0" smtClean="0"/>
              <a:t>2092</a:t>
            </a:r>
            <a:endParaRPr lang="ru-RU" dirty="0"/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7.7123372859916842E-2"/>
          <c:y val="3.3336289953761977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34939356378051E-2"/>
          <c:y val="0.16483079965533212"/>
          <c:w val="0.88307887779030481"/>
          <c:h val="0.678214864652277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выданных лицензий: 2839</c:v>
                </c:pt>
              </c:strCache>
            </c:strRef>
          </c:tx>
          <c:explosion val="23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D7-483A-9349-606BFFDB5015}"/>
              </c:ext>
            </c:extLst>
          </c:dPt>
          <c:dPt>
            <c:idx val="1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D7-483A-9349-606BFFDB5015}"/>
              </c:ext>
            </c:extLst>
          </c:dPt>
          <c:dLbls>
            <c:dLbl>
              <c:idx val="0"/>
              <c:layout>
                <c:manualLayout>
                  <c:x val="-0.10513091153688325"/>
                  <c:y val="9.341930966980620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74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D7-483A-9349-606BFFDB5015}"/>
                </c:ext>
              </c:extLst>
            </c:dLbl>
            <c:dLbl>
              <c:idx val="1"/>
              <c:layout>
                <c:manualLayout>
                  <c:x val="0.18900271139819894"/>
                  <c:y val="-0.126198059653900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D7-483A-9349-606BFFDB5015}"/>
                </c:ext>
              </c:extLst>
            </c:dLbl>
            <c:dLbl>
              <c:idx val="2"/>
              <c:layout>
                <c:manualLayout>
                  <c:x val="0.18523894209880923"/>
                  <c:y val="1.533965827838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D7-483A-9349-606BFFDB5015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Эксплуатация ОИАЭ</c:v>
                </c:pt>
                <c:pt idx="1">
                  <c:v>Оказание услуг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185</c:v>
                </c:pt>
                <c:pt idx="1">
                  <c:v>1618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D7-483A-9349-606BFFDB5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поднадзорных</a:t>
            </a:r>
            <a:r>
              <a:rPr lang="en-US"/>
              <a:t> </a:t>
            </a:r>
            <a:r>
              <a:rPr lang="ru-RU"/>
              <a:t> организаций:</a:t>
            </a:r>
          </a:p>
        </c:rich>
      </c:tx>
      <c:layout>
        <c:manualLayout>
          <c:xMode val="edge"/>
          <c:yMode val="edge"/>
          <c:x val="0.32193026951146642"/>
          <c:y val="2.5275082439691857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056702035468312E-2"/>
          <c:y val="0.15077866208505616"/>
          <c:w val="0.94506248856860253"/>
          <c:h val="0.764322071540211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0-A0FB-4467-B1FF-7583B1362792}"/>
              </c:ext>
            </c:extLst>
          </c:dPt>
          <c:dPt>
            <c:idx val="1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A0FB-4467-B1FF-7583B136279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164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FB-4467-B1FF-7583B1362792}"/>
                </c:ext>
              </c:extLst>
            </c:dLbl>
            <c:dLbl>
              <c:idx val="1"/>
              <c:layout>
                <c:manualLayout>
                  <c:x val="0.15894906238352643"/>
                  <c:y val="-0.1269584035200484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512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FB-4467-B1FF-7583B1362792}"/>
                </c:ext>
              </c:extLst>
            </c:dLbl>
            <c:dLbl>
              <c:idx val="2"/>
              <c:layout>
                <c:manualLayout>
                  <c:x val="-2.7504077508227462E-2"/>
                  <c:y val="-4.050225129306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FB-4467-B1FF-7583B1362792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Эксплуатация ОИАЭ</c:v>
                </c:pt>
                <c:pt idx="1">
                  <c:v>Оказание услуг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159</c:v>
                </c:pt>
                <c:pt idx="1">
                  <c:v>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FB-4467-B1FF-7583B1362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3.803171259727342E-2"/>
          <c:y val="0.81986118711190037"/>
          <c:w val="0.32757283038409035"/>
          <c:h val="0.180138812888099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выданных Управлением лицензий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</a:t>
            </a:r>
            <a:r>
              <a:rPr lang="ru-RU" dirty="0" smtClean="0"/>
              <a:t>2021-20</a:t>
            </a:r>
            <a:r>
              <a:rPr lang="en-US" dirty="0" smtClean="0"/>
              <a:t>2</a:t>
            </a:r>
            <a:r>
              <a:rPr lang="ru-RU" dirty="0" smtClean="0"/>
              <a:t>2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16045316104253107"/>
          <c:y val="9.5310028971844652E-4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620485591210858E-2"/>
          <c:w val="0.90278364845087011"/>
          <c:h val="0.842443943660535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A705-41FA-B478-042936821538}"/>
              </c:ext>
            </c:extLst>
          </c:dPt>
          <c:dPt>
            <c:idx val="1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1-A705-41FA-B478-042936821538}"/>
              </c:ext>
            </c:extLst>
          </c:dPt>
          <c:dLbls>
            <c:dLbl>
              <c:idx val="0"/>
              <c:layout>
                <c:manualLayout>
                  <c:x val="-0.26069061576200181"/>
                  <c:y val="7.5001325015212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523</a:t>
                    </a:r>
                  </a:p>
                  <a:p>
                    <a:endParaRPr lang="ru-RU" dirty="0" smtClean="0"/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468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523</c:v>
                </c:pt>
                <c:pt idx="1">
                  <c:v>540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05-41FA-B478-042936821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4074838687941373E-2"/>
                  <c:y val="0.106401544630792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05-41FA-B478-042936821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Количество организаций, </a:t>
            </a:r>
            <a:br>
              <a:rPr lang="ru-RU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получивших лицензии </a:t>
            </a:r>
            <a:r>
              <a:rPr lang="en-US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в 2021-2022 </a:t>
            </a:r>
            <a:r>
              <a:rPr lang="ru-RU" sz="2160" b="1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г.г</a:t>
            </a: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.</a:t>
            </a:r>
            <a:endParaRPr lang="ru-RU" sz="216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8364016532738506"/>
          <c:y val="0.1022500375721922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6048099856723"/>
          <c:y val="0.28348523233928047"/>
          <c:w val="0.65529705809526428"/>
          <c:h val="0.52756635964818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244422951978448"/>
                  <c:y val="1.203562559489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9271645252973"/>
                  <c:y val="-2.890375077828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273</c:v>
                </c:pt>
                <c:pt idx="1">
                  <c:v>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64370467094305606"/>
          <c:y val="0.92330066341756656"/>
          <c:w val="0.356295329056944"/>
          <c:h val="6.30659982394744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Общее количество проверок,</a:t>
            </a:r>
          </a:p>
          <a:p>
            <a:pPr>
              <a:defRPr/>
            </a:pPr>
            <a:r>
              <a:rPr lang="ru-RU" dirty="0"/>
              <a:t>проведенных Управлением за 20</a:t>
            </a:r>
            <a:r>
              <a:rPr lang="en-US" dirty="0" smtClean="0"/>
              <a:t>2</a:t>
            </a:r>
            <a:r>
              <a:rPr lang="ru-RU" dirty="0" smtClean="0"/>
              <a:t>2 </a:t>
            </a:r>
            <a:r>
              <a:rPr lang="ru-RU" dirty="0"/>
              <a:t>год: </a:t>
            </a:r>
            <a:r>
              <a:rPr lang="ru-RU" dirty="0" smtClean="0"/>
              <a:t>746</a:t>
            </a:r>
            <a:endParaRPr lang="ru-RU" dirty="0"/>
          </a:p>
        </c:rich>
      </c:tx>
      <c:layout/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51003754333776E-2"/>
          <c:y val="0.14813854757682246"/>
          <c:w val="0.56784407186954078"/>
          <c:h val="0.846486771531558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проверок: 881</c:v>
                </c:pt>
              </c:strCache>
            </c:strRef>
          </c:tx>
          <c:explosion val="27"/>
          <c:dPt>
            <c:idx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0-D3F4-478C-9BD7-6341F07CA22B}"/>
              </c:ext>
            </c:extLst>
          </c:dPt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F4-478C-9BD7-6341F07CA22B}"/>
              </c:ext>
            </c:extLst>
          </c:dPt>
          <c:dPt>
            <c:idx val="2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2-D3F4-478C-9BD7-6341F07CA22B}"/>
              </c:ext>
            </c:extLst>
          </c:dPt>
          <c:dLbls>
            <c:dLbl>
              <c:idx val="0"/>
              <c:layout>
                <c:manualLayout>
                  <c:x val="-8.6267884766654923E-2"/>
                  <c:y val="6.26892933872134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F4-478C-9BD7-6341F07CA22B}"/>
                </c:ext>
              </c:extLst>
            </c:dLbl>
            <c:dLbl>
              <c:idx val="1"/>
              <c:layout>
                <c:manualLayout>
                  <c:x val="6.3068602872774857E-4"/>
                  <c:y val="-0.237713876531778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F4-478C-9BD7-6341F07CA22B}"/>
                </c:ext>
              </c:extLst>
            </c:dLbl>
            <c:dLbl>
              <c:idx val="2"/>
              <c:layout>
                <c:manualLayout>
                  <c:x val="9.2174763098560458E-2"/>
                  <c:y val="7.81232972456086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F4-478C-9BD7-6341F07CA22B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242</c:v>
                </c:pt>
                <c:pt idx="1">
                  <c:v>387</c:v>
                </c:pt>
                <c:pt idx="2">
                  <c:v>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F4-478C-9BD7-6341F07CA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03083529108783"/>
          <c:y val="0.60516560268432917"/>
          <c:w val="0.32486133666896166"/>
          <c:h val="0.36390714035869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37653100761291"/>
          <c:y val="3.3480652971874351E-2"/>
          <c:w val="0.40761895171000606"/>
          <c:h val="0.85093537857993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E7-4BE7-A3F4-FE76FD35D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0046711705456383E-2"/>
          <c:w val="0.56784407186954078"/>
          <c:h val="0.826632534313044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0-B786-424F-AA2B-32A37DC1677C}"/>
              </c:ext>
            </c:extLst>
          </c:dPt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1-B786-424F-AA2B-32A37DC1677C}"/>
              </c:ext>
            </c:extLst>
          </c:dPt>
          <c:dLbls>
            <c:dLbl>
              <c:idx val="0"/>
              <c:layout>
                <c:manualLayout>
                  <c:x val="-0.11572712708914658"/>
                  <c:y val="-0.25397723535244515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en-US" dirty="0" smtClean="0"/>
                      <a:t>746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86-424F-AA2B-32A37DC1677C}"/>
                </c:ext>
              </c:extLst>
            </c:dLbl>
            <c:dLbl>
              <c:idx val="1"/>
              <c:layout>
                <c:manualLayout>
                  <c:x val="9.2505531094897689E-2"/>
                  <c:y val="0.10913663742312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86-424F-AA2B-32A37DC1677C}"/>
                </c:ext>
              </c:extLst>
            </c:dLbl>
            <c:dLbl>
              <c:idx val="2"/>
              <c:layout>
                <c:manualLayout>
                  <c:x val="5.9591564103172153E-3"/>
                  <c:y val="1.0938792294683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86-424F-AA2B-32A37DC1677C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Общее количество проверок</c:v>
                </c:pt>
                <c:pt idx="1">
                  <c:v>Кол-во проверок, при проведении которых выявлены нарушения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746</c:v>
                </c:pt>
                <c:pt idx="1">
                  <c:v>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86-424F-AA2B-32A37DC16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6731616959272347E-2"/>
          <c:y val="0.77449034946884932"/>
          <c:w val="0.50559103887971069"/>
          <c:h val="0.225509650531150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A130A-F21B-47B6-9C90-2ED5A7DBD6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6233F-885B-4751-87C9-ACAA95FA2E9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строящихся (реконструируемых) объектов капитального строительства, подлежащих надзору: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FB3B7-D19A-447D-980E-320E708D42D4}" type="parTrans" cxnId="{EAD10421-ACBF-4BBA-9FD0-620CFB2555AC}">
      <dgm:prSet/>
      <dgm:spPr/>
      <dgm:t>
        <a:bodyPr/>
        <a:lstStyle/>
        <a:p>
          <a:endParaRPr lang="ru-RU"/>
        </a:p>
      </dgm:t>
    </dgm:pt>
    <dgm:pt modelId="{63A50BA1-5D4C-43C0-9174-E8833B30B1CE}" type="sibTrans" cxnId="{EAD10421-ACBF-4BBA-9FD0-620CFB2555AC}">
      <dgm:prSet/>
      <dgm:spPr/>
      <dgm:t>
        <a:bodyPr/>
        <a:lstStyle/>
        <a:p>
          <a:endParaRPr lang="ru-RU"/>
        </a:p>
      </dgm:t>
    </dgm:pt>
    <dgm:pt modelId="{9162DB87-B32B-440F-8769-6E097F572C1A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объектов капитального строительства, в отношении которых были проведены проверки: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7001F-D45D-4F7B-900B-93B5A5CDF01D}" type="parTrans" cxnId="{48E24489-F926-4B05-93A0-976909407DBD}">
      <dgm:prSet/>
      <dgm:spPr/>
      <dgm:t>
        <a:bodyPr/>
        <a:lstStyle/>
        <a:p>
          <a:endParaRPr lang="ru-RU"/>
        </a:p>
      </dgm:t>
    </dgm:pt>
    <dgm:pt modelId="{DD4538C9-062F-4699-9698-498E429A8CBD}" type="sibTrans" cxnId="{48E24489-F926-4B05-93A0-976909407DBD}">
      <dgm:prSet/>
      <dgm:spPr/>
      <dgm:t>
        <a:bodyPr/>
        <a:lstStyle/>
        <a:p>
          <a:endParaRPr lang="ru-RU"/>
        </a:p>
      </dgm:t>
    </dgm:pt>
    <dgm:pt modelId="{AD72F6DB-C244-4E29-849E-56C09254BB69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юр. лиц, в отношении которых проводились проверки: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29311-5995-4B78-905F-09072CE58338}" type="parTrans" cxnId="{01EE76B9-B1E2-4DAF-A1AE-766B55021DC0}">
      <dgm:prSet/>
      <dgm:spPr/>
      <dgm:t>
        <a:bodyPr/>
        <a:lstStyle/>
        <a:p>
          <a:endParaRPr lang="ru-RU"/>
        </a:p>
      </dgm:t>
    </dgm:pt>
    <dgm:pt modelId="{0F795B51-632B-4AFF-92A8-55EAEF0CAEFA}" type="sibTrans" cxnId="{01EE76B9-B1E2-4DAF-A1AE-766B55021DC0}">
      <dgm:prSet/>
      <dgm:spPr/>
      <dgm:t>
        <a:bodyPr/>
        <a:lstStyle/>
        <a:p>
          <a:endParaRPr lang="ru-RU"/>
        </a:p>
      </dgm:t>
    </dgm:pt>
    <dgm:pt modelId="{BBDE641B-5644-4AD8-AB2E-D118927FB7A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300" dirty="0" smtClean="0"/>
            <a:t>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юр. лиц, в отношении которых в ходе проведения проверок, выявлены нарушения: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F8983-6ABA-437D-8E29-B98A3189ED87}" type="parTrans" cxnId="{1F4B9758-5B0F-46B5-8437-97BA31880D29}">
      <dgm:prSet/>
      <dgm:spPr/>
      <dgm:t>
        <a:bodyPr/>
        <a:lstStyle/>
        <a:p>
          <a:endParaRPr lang="ru-RU"/>
        </a:p>
      </dgm:t>
    </dgm:pt>
    <dgm:pt modelId="{8D6EF22F-3F27-42C5-AFCD-336AEED25A1E}" type="sibTrans" cxnId="{1F4B9758-5B0F-46B5-8437-97BA31880D29}">
      <dgm:prSet/>
      <dgm:spPr/>
      <dgm:t>
        <a:bodyPr/>
        <a:lstStyle/>
        <a:p>
          <a:endParaRPr lang="ru-RU"/>
        </a:p>
      </dgm:t>
    </dgm:pt>
    <dgm:pt modelId="{F5E60696-60CC-4561-BC14-3E99F88ADD33}" type="pres">
      <dgm:prSet presAssocID="{CBDA130A-F21B-47B6-9C90-2ED5A7DBD6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73F03-A71C-474B-957E-FD01C837CBAD}" type="pres">
      <dgm:prSet presAssocID="{5B86233F-885B-4751-87C9-ACAA95FA2E9E}" presName="node" presStyleLbl="node1" presStyleIdx="0" presStyleCnt="4" custScaleX="122313" custScaleY="262999" custLinFactNeighborX="-20974" custLinFactNeighborY="-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145E0-3AC2-4A5C-9F74-353B4F89E1B5}" type="pres">
      <dgm:prSet presAssocID="{63A50BA1-5D4C-43C0-9174-E8833B30B1CE}" presName="sibTrans" presStyleCnt="0"/>
      <dgm:spPr/>
    </dgm:pt>
    <dgm:pt modelId="{1165836C-595D-4BAA-BE6B-9DCB4FD2F755}" type="pres">
      <dgm:prSet presAssocID="{9162DB87-B32B-440F-8769-6E097F572C1A}" presName="node" presStyleLbl="node1" presStyleIdx="1" presStyleCnt="4" custScaleX="117868" custScaleY="263509" custLinFactNeighborX="-1070" custLinFactNeighborY="-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31C7E-2997-452A-A82A-D900A8D04A37}" type="pres">
      <dgm:prSet presAssocID="{DD4538C9-062F-4699-9698-498E429A8CBD}" presName="sibTrans" presStyleCnt="0"/>
      <dgm:spPr/>
    </dgm:pt>
    <dgm:pt modelId="{9825C7AB-676C-44D4-AF0D-95B2C1824A35}" type="pres">
      <dgm:prSet presAssocID="{AD72F6DB-C244-4E29-849E-56C09254BB69}" presName="node" presStyleLbl="node1" presStyleIdx="2" presStyleCnt="4" custScaleX="122305" custScaleY="256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AF4E4-4B07-4127-8A66-4076D6866095}" type="pres">
      <dgm:prSet presAssocID="{0F795B51-632B-4AFF-92A8-55EAEF0CAEFA}" presName="sibTrans" presStyleCnt="0"/>
      <dgm:spPr/>
    </dgm:pt>
    <dgm:pt modelId="{10090F6E-D7A8-4553-AF17-86389FA53D08}" type="pres">
      <dgm:prSet presAssocID="{BBDE641B-5644-4AD8-AB2E-D118927FB7A6}" presName="node" presStyleLbl="node1" presStyleIdx="3" presStyleCnt="4" custScaleX="118989" custScaleY="252007" custLinFactNeighborX="23116" custLinFactNeighborY="-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4BEFC-6018-4553-9C70-BFE3B9FC20FD}" type="presOf" srcId="{BBDE641B-5644-4AD8-AB2E-D118927FB7A6}" destId="{10090F6E-D7A8-4553-AF17-86389FA53D08}" srcOrd="0" destOrd="0" presId="urn:microsoft.com/office/officeart/2005/8/layout/default"/>
    <dgm:cxn modelId="{1F4B9758-5B0F-46B5-8437-97BA31880D29}" srcId="{CBDA130A-F21B-47B6-9C90-2ED5A7DBD6D7}" destId="{BBDE641B-5644-4AD8-AB2E-D118927FB7A6}" srcOrd="3" destOrd="0" parTransId="{1F4F8983-6ABA-437D-8E29-B98A3189ED87}" sibTransId="{8D6EF22F-3F27-42C5-AFCD-336AEED25A1E}"/>
    <dgm:cxn modelId="{74013408-E3BD-45D1-BCA2-BC7DCF93B1E6}" type="presOf" srcId="{9162DB87-B32B-440F-8769-6E097F572C1A}" destId="{1165836C-595D-4BAA-BE6B-9DCB4FD2F755}" srcOrd="0" destOrd="0" presId="urn:microsoft.com/office/officeart/2005/8/layout/default"/>
    <dgm:cxn modelId="{EAD10421-ACBF-4BBA-9FD0-620CFB2555AC}" srcId="{CBDA130A-F21B-47B6-9C90-2ED5A7DBD6D7}" destId="{5B86233F-885B-4751-87C9-ACAA95FA2E9E}" srcOrd="0" destOrd="0" parTransId="{8A9FB3B7-D19A-447D-980E-320E708D42D4}" sibTransId="{63A50BA1-5D4C-43C0-9174-E8833B30B1CE}"/>
    <dgm:cxn modelId="{86527C9C-8C9F-45BA-9707-1644FEA84DEE}" type="presOf" srcId="{CBDA130A-F21B-47B6-9C90-2ED5A7DBD6D7}" destId="{F5E60696-60CC-4561-BC14-3E99F88ADD33}" srcOrd="0" destOrd="0" presId="urn:microsoft.com/office/officeart/2005/8/layout/default"/>
    <dgm:cxn modelId="{48E24489-F926-4B05-93A0-976909407DBD}" srcId="{CBDA130A-F21B-47B6-9C90-2ED5A7DBD6D7}" destId="{9162DB87-B32B-440F-8769-6E097F572C1A}" srcOrd="1" destOrd="0" parTransId="{3FA7001F-D45D-4F7B-900B-93B5A5CDF01D}" sibTransId="{DD4538C9-062F-4699-9698-498E429A8CBD}"/>
    <dgm:cxn modelId="{78D85700-554A-4B19-B7D8-38B3CD882EC6}" type="presOf" srcId="{5B86233F-885B-4751-87C9-ACAA95FA2E9E}" destId="{1C373F03-A71C-474B-957E-FD01C837CBAD}" srcOrd="0" destOrd="0" presId="urn:microsoft.com/office/officeart/2005/8/layout/default"/>
    <dgm:cxn modelId="{01EE76B9-B1E2-4DAF-A1AE-766B55021DC0}" srcId="{CBDA130A-F21B-47B6-9C90-2ED5A7DBD6D7}" destId="{AD72F6DB-C244-4E29-849E-56C09254BB69}" srcOrd="2" destOrd="0" parTransId="{22329311-5995-4B78-905F-09072CE58338}" sibTransId="{0F795B51-632B-4AFF-92A8-55EAEF0CAEFA}"/>
    <dgm:cxn modelId="{EDEBE64F-56B7-4CF6-8CE2-5770CC7DE49C}" type="presOf" srcId="{AD72F6DB-C244-4E29-849E-56C09254BB69}" destId="{9825C7AB-676C-44D4-AF0D-95B2C1824A35}" srcOrd="0" destOrd="0" presId="urn:microsoft.com/office/officeart/2005/8/layout/default"/>
    <dgm:cxn modelId="{CF580193-8D02-4705-8CAB-81834E58FA45}" type="presParOf" srcId="{F5E60696-60CC-4561-BC14-3E99F88ADD33}" destId="{1C373F03-A71C-474B-957E-FD01C837CBAD}" srcOrd="0" destOrd="0" presId="urn:microsoft.com/office/officeart/2005/8/layout/default"/>
    <dgm:cxn modelId="{D25BEFE6-0332-49E3-A1F0-5BC5893570D6}" type="presParOf" srcId="{F5E60696-60CC-4561-BC14-3E99F88ADD33}" destId="{81F145E0-3AC2-4A5C-9F74-353B4F89E1B5}" srcOrd="1" destOrd="0" presId="urn:microsoft.com/office/officeart/2005/8/layout/default"/>
    <dgm:cxn modelId="{62EF51C0-F709-40AC-B918-96BE25169723}" type="presParOf" srcId="{F5E60696-60CC-4561-BC14-3E99F88ADD33}" destId="{1165836C-595D-4BAA-BE6B-9DCB4FD2F755}" srcOrd="2" destOrd="0" presId="urn:microsoft.com/office/officeart/2005/8/layout/default"/>
    <dgm:cxn modelId="{3D682FE5-DFC2-4FD3-A19C-D5135903BBC6}" type="presParOf" srcId="{F5E60696-60CC-4561-BC14-3E99F88ADD33}" destId="{96A31C7E-2997-452A-A82A-D900A8D04A37}" srcOrd="3" destOrd="0" presId="urn:microsoft.com/office/officeart/2005/8/layout/default"/>
    <dgm:cxn modelId="{F74F65CC-FCA2-42CF-AA4A-4FA6FBA659FC}" type="presParOf" srcId="{F5E60696-60CC-4561-BC14-3E99F88ADD33}" destId="{9825C7AB-676C-44D4-AF0D-95B2C1824A35}" srcOrd="4" destOrd="0" presId="urn:microsoft.com/office/officeart/2005/8/layout/default"/>
    <dgm:cxn modelId="{9586E0E1-7B85-4E8B-8BBF-26D340930BC0}" type="presParOf" srcId="{F5E60696-60CC-4561-BC14-3E99F88ADD33}" destId="{F2AAF4E4-4B07-4127-8A66-4076D6866095}" srcOrd="5" destOrd="0" presId="urn:microsoft.com/office/officeart/2005/8/layout/default"/>
    <dgm:cxn modelId="{86E54E4F-D870-41F2-B032-17B2D63A5D33}" type="presParOf" srcId="{F5E60696-60CC-4561-BC14-3E99F88ADD33}" destId="{10090F6E-D7A8-4553-AF17-86389FA53D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1987D-9C25-4777-B086-5D5307E00A1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административных наказаний, наложенных по итогам проверок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8738B-6A5E-447D-9431-35959154BC64}" type="parTrans" cxnId="{2E9CCFAE-F60A-4887-82D8-6EF075CF08B3}">
      <dgm:prSet/>
      <dgm:spPr/>
      <dgm:t>
        <a:bodyPr/>
        <a:lstStyle/>
        <a:p>
          <a:endParaRPr lang="ru-RU"/>
        </a:p>
      </dgm:t>
    </dgm:pt>
    <dgm:pt modelId="{B99628A2-5830-4957-A20E-9A9499E58171}" type="sibTrans" cxnId="{2E9CCFAE-F60A-4887-82D8-6EF075CF08B3}">
      <dgm:prSet/>
      <dgm:spPr/>
      <dgm:t>
        <a:bodyPr/>
        <a:lstStyle/>
        <a:p>
          <a:endParaRPr lang="ru-RU"/>
        </a:p>
      </dgm:t>
    </dgm:pt>
    <dgm:pt modelId="{7B72C5BD-2F40-4EC7-8E1F-E3FFA4374FDB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ед.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46790-08A2-42AE-BE0D-45F2FA7ED645}" type="parTrans" cxnId="{62B9701A-EFA2-4A7D-9FCD-3EE3DEE8CF43}">
      <dgm:prSet/>
      <dgm:spPr/>
      <dgm:t>
        <a:bodyPr/>
        <a:lstStyle/>
        <a:p>
          <a:endParaRPr lang="ru-RU"/>
        </a:p>
      </dgm:t>
    </dgm:pt>
    <dgm:pt modelId="{C9B11428-B48C-4D2B-8A2A-16A94EFEC3E7}" type="sibTrans" cxnId="{62B9701A-EFA2-4A7D-9FCD-3EE3DEE8CF43}">
      <dgm:prSet/>
      <dgm:spPr/>
      <dgm:t>
        <a:bodyPr/>
        <a:lstStyle/>
        <a:p>
          <a:endParaRPr lang="ru-RU"/>
        </a:p>
      </dgm:t>
    </dgm:pt>
    <dgm:pt modelId="{B61F7789-DAA6-4F3F-9538-47CCA5E17E3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наложенных административных штрафов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B6CE7-E7CE-4AD2-A514-13B0DC7CC87E}" type="parTrans" cxnId="{90CB0239-65FB-46C2-9377-44F87CEB86AA}">
      <dgm:prSet/>
      <dgm:spPr/>
      <dgm:t>
        <a:bodyPr/>
        <a:lstStyle/>
        <a:p>
          <a:endParaRPr lang="ru-RU"/>
        </a:p>
      </dgm:t>
    </dgm:pt>
    <dgm:pt modelId="{92FE98AA-403C-4CCB-AE51-0F0B5851C322}" type="sibTrans" cxnId="{90CB0239-65FB-46C2-9377-44F87CEB86AA}">
      <dgm:prSet/>
      <dgm:spPr/>
      <dgm:t>
        <a:bodyPr/>
        <a:lstStyle/>
        <a:p>
          <a:endParaRPr lang="ru-RU"/>
        </a:p>
      </dgm:t>
    </dgm:pt>
    <dgm:pt modelId="{DD6DCC2D-F98F-4A5B-A613-DEDFE62AD4E2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050 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53C15-8E1D-4D32-92A0-0D49C758FC26}" type="parTrans" cxnId="{50190E36-517B-48FB-AD3B-21751D46087A}">
      <dgm:prSet/>
      <dgm:spPr/>
      <dgm:t>
        <a:bodyPr/>
        <a:lstStyle/>
        <a:p>
          <a:endParaRPr lang="ru-RU"/>
        </a:p>
      </dgm:t>
    </dgm:pt>
    <dgm:pt modelId="{A1EC9B8F-F5B5-4672-BAF4-AF0DEA0FA42F}" type="sibTrans" cxnId="{50190E36-517B-48FB-AD3B-21751D46087A}">
      <dgm:prSet/>
      <dgm:spPr/>
      <dgm:t>
        <a:bodyPr/>
        <a:lstStyle/>
        <a:p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0924B-D7C6-478E-A7E5-1BD8A69BC7DE}" type="presOf" srcId="{7B72C5BD-2F40-4EC7-8E1F-E3FFA4374FDB}" destId="{8D868431-0FA6-470C-90F4-4938B14BC2D7}" srcOrd="0" destOrd="0" presId="urn:microsoft.com/office/officeart/2005/8/layout/vList2"/>
    <dgm:cxn modelId="{C010D568-2794-4CCE-A33E-72C26AD564ED}" type="presOf" srcId="{E8A3EE37-3008-4E83-8319-B27B9C5995D4}" destId="{8B233CD6-B683-417E-B3F5-48B3DAE91BEF}" srcOrd="0" destOrd="0" presId="urn:microsoft.com/office/officeart/2005/8/layout/vList2"/>
    <dgm:cxn modelId="{73E3992B-A311-4670-8BE4-939AFAD40C71}" type="presOf" srcId="{DD6DCC2D-F98F-4A5B-A613-DEDFE62AD4E2}" destId="{470AAC2D-4BCD-4416-A373-9194A887CC30}" srcOrd="0" destOrd="0" presId="urn:microsoft.com/office/officeart/2005/8/layout/vList2"/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4CE5B6E9-8AE9-422F-89E5-66F665F91CB5}" type="presOf" srcId="{2061987D-9C25-4777-B086-5D5307E00A15}" destId="{E563C00A-01B2-4C99-804B-94EFB953FEB0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13127F78-087A-473B-BB89-93E4B64DD004}" type="presOf" srcId="{B61F7789-DAA6-4F3F-9538-47CCA5E17E34}" destId="{CF6C8C6A-E11B-488C-82A6-DB5E9BB73F48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F1B701A8-9855-4881-B361-986FDF56276B}" type="presParOf" srcId="{8B233CD6-B683-417E-B3F5-48B3DAE91BEF}" destId="{E563C00A-01B2-4C99-804B-94EFB953FEB0}" srcOrd="0" destOrd="0" presId="urn:microsoft.com/office/officeart/2005/8/layout/vList2"/>
    <dgm:cxn modelId="{B1B9A9E5-B59F-4823-8223-FE812F8C2A83}" type="presParOf" srcId="{8B233CD6-B683-417E-B3F5-48B3DAE91BEF}" destId="{8D868431-0FA6-470C-90F4-4938B14BC2D7}" srcOrd="1" destOrd="0" presId="urn:microsoft.com/office/officeart/2005/8/layout/vList2"/>
    <dgm:cxn modelId="{3DF31DF0-48F8-4676-BFFC-55BE8A988172}" type="presParOf" srcId="{8B233CD6-B683-417E-B3F5-48B3DAE91BEF}" destId="{CF6C8C6A-E11B-488C-82A6-DB5E9BB73F48}" srcOrd="2" destOrd="0" presId="urn:microsoft.com/office/officeart/2005/8/layout/vList2"/>
    <dgm:cxn modelId="{D675601E-6DCC-42A9-80E3-08E8A953D748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5553E-0E64-4DC9-B4A5-B4DF414D42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17CEE-E3F8-4DBB-82A9-090DB710E6B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9.6 КоАП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Наложено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штрафов на общую сумму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1 140 000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3B52C-40D3-4975-B6D1-77B1F189E07D}" type="parTrans" cxnId="{6C084C6A-9BBB-4D89-9055-042257138AE0}">
      <dgm:prSet/>
      <dgm:spPr/>
      <dgm:t>
        <a:bodyPr/>
        <a:lstStyle/>
        <a:p>
          <a:endParaRPr lang="ru-RU"/>
        </a:p>
      </dgm:t>
    </dgm:pt>
    <dgm:pt modelId="{1BA16645-F1E3-4B73-B575-C110438B947E}" type="sibTrans" cxnId="{6C084C6A-9BBB-4D89-9055-042257138AE0}">
      <dgm:prSet/>
      <dgm:spPr/>
      <dgm:t>
        <a:bodyPr/>
        <a:lstStyle/>
        <a:p>
          <a:endParaRPr lang="ru-RU"/>
        </a:p>
      </dgm:t>
    </dgm:pt>
    <dgm:pt modelId="{3A589008-BF2A-4CF4-BED9-788595A8E38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14.1 КоАП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 на сумму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30 000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7B649-D94C-4BA8-BE09-BB5E7EFAD3D6}" type="parTrans" cxnId="{19AB6DE8-B47A-4DEB-ABED-7FCF1F393F77}">
      <dgm:prSet/>
      <dgm:spPr/>
      <dgm:t>
        <a:bodyPr/>
        <a:lstStyle/>
        <a:p>
          <a:endParaRPr lang="ru-RU"/>
        </a:p>
      </dgm:t>
    </dgm:pt>
    <dgm:pt modelId="{179BC05E-90ED-4B1C-BED2-1B29EA667646}" type="sibTrans" cxnId="{19AB6DE8-B47A-4DEB-ABED-7FCF1F393F77}">
      <dgm:prSet/>
      <dgm:spPr/>
      <dgm:t>
        <a:bodyPr/>
        <a:lstStyle/>
        <a:p>
          <a:endParaRPr lang="ru-RU"/>
        </a:p>
      </dgm:t>
    </dgm:pt>
    <dgm:pt modelId="{5A70752F-0463-4ADA-9C97-A975A9746DE7}" type="pres">
      <dgm:prSet presAssocID="{8E95553E-0E64-4DC9-B4A5-B4DF414D42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51765A-0141-4E2A-8B8C-68A3714959B5}" type="pres">
      <dgm:prSet presAssocID="{F9A17CEE-E3F8-4DBB-82A9-090DB710E6BD}" presName="parentLin" presStyleCnt="0"/>
      <dgm:spPr/>
    </dgm:pt>
    <dgm:pt modelId="{7BC21007-24BB-4D6A-906D-9D019E54E130}" type="pres">
      <dgm:prSet presAssocID="{F9A17CEE-E3F8-4DBB-82A9-090DB710E6B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EE62144-5E30-4C6F-8023-651F73A9BA2F}" type="pres">
      <dgm:prSet presAssocID="{F9A17CEE-E3F8-4DBB-82A9-090DB710E6BD}" presName="parentText" presStyleLbl="node1" presStyleIdx="0" presStyleCnt="2" custScaleX="130375" custScaleY="120386" custLinFactNeighborX="-81134" custLinFactNeighborY="-91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51DAF-FF7F-4E37-8642-C6FBB7DC4236}" type="pres">
      <dgm:prSet presAssocID="{F9A17CEE-E3F8-4DBB-82A9-090DB710E6BD}" presName="negativeSpace" presStyleCnt="0"/>
      <dgm:spPr/>
    </dgm:pt>
    <dgm:pt modelId="{DC50DE3E-096B-4C90-9A64-57577D891C6E}" type="pres">
      <dgm:prSet presAssocID="{F9A17CEE-E3F8-4DBB-82A9-090DB710E6BD}" presName="childText" presStyleLbl="conFgAcc1" presStyleIdx="0" presStyleCnt="2" custScaleY="205927" custLinFactY="-226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CB093-2E57-4BD2-9672-FD19E845FE19}" type="pres">
      <dgm:prSet presAssocID="{1BA16645-F1E3-4B73-B575-C110438B947E}" presName="spaceBetweenRectangles" presStyleCnt="0"/>
      <dgm:spPr/>
    </dgm:pt>
    <dgm:pt modelId="{CA44E63F-DF0C-4D09-AF57-DD3D829CB955}" type="pres">
      <dgm:prSet presAssocID="{3A589008-BF2A-4CF4-BED9-788595A8E386}" presName="parentLin" presStyleCnt="0"/>
      <dgm:spPr/>
    </dgm:pt>
    <dgm:pt modelId="{BE15DCCB-9CD1-4165-85A3-9A60924C1AA9}" type="pres">
      <dgm:prSet presAssocID="{3A589008-BF2A-4CF4-BED9-788595A8E38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E745642-6D98-4EA0-B2E4-EA2CC2D7ABBA}" type="pres">
      <dgm:prSet presAssocID="{3A589008-BF2A-4CF4-BED9-788595A8E386}" presName="parentText" presStyleLbl="node1" presStyleIdx="1" presStyleCnt="2" custScaleX="130494" custLinFactNeighborX="-87122" custLinFactNeighborY="-65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4B99E-C229-4DB1-9264-7D16A207901E}" type="pres">
      <dgm:prSet presAssocID="{3A589008-BF2A-4CF4-BED9-788595A8E386}" presName="negativeSpace" presStyleCnt="0"/>
      <dgm:spPr/>
    </dgm:pt>
    <dgm:pt modelId="{8DA1FA6E-3E5D-451A-855F-C71DF0999D56}" type="pres">
      <dgm:prSet presAssocID="{3A589008-BF2A-4CF4-BED9-788595A8E386}" presName="childText" presStyleLbl="conFgAcc1" presStyleIdx="1" presStyleCnt="2" custScaleY="196211" custLinFactY="-44149" custLinFactNeighborY="-100000">
        <dgm:presLayoutVars>
          <dgm:bulletEnabled val="1"/>
        </dgm:presLayoutVars>
      </dgm:prSet>
      <dgm:spPr/>
    </dgm:pt>
  </dgm:ptLst>
  <dgm:cxnLst>
    <dgm:cxn modelId="{19AB6DE8-B47A-4DEB-ABED-7FCF1F393F77}" srcId="{8E95553E-0E64-4DC9-B4A5-B4DF414D429D}" destId="{3A589008-BF2A-4CF4-BED9-788595A8E386}" srcOrd="1" destOrd="0" parTransId="{4687B649-D94C-4BA8-BE09-BB5E7EFAD3D6}" sibTransId="{179BC05E-90ED-4B1C-BED2-1B29EA667646}"/>
    <dgm:cxn modelId="{6C084C6A-9BBB-4D89-9055-042257138AE0}" srcId="{8E95553E-0E64-4DC9-B4A5-B4DF414D429D}" destId="{F9A17CEE-E3F8-4DBB-82A9-090DB710E6BD}" srcOrd="0" destOrd="0" parTransId="{B433B52C-40D3-4975-B6D1-77B1F189E07D}" sibTransId="{1BA16645-F1E3-4B73-B575-C110438B947E}"/>
    <dgm:cxn modelId="{E864464A-46B7-4602-AE93-D3FB7108EB63}" type="presOf" srcId="{3A589008-BF2A-4CF4-BED9-788595A8E386}" destId="{BE745642-6D98-4EA0-B2E4-EA2CC2D7ABBA}" srcOrd="1" destOrd="0" presId="urn:microsoft.com/office/officeart/2005/8/layout/list1"/>
    <dgm:cxn modelId="{30DAC16A-947F-4950-B2F8-C7BC1380B7DF}" type="presOf" srcId="{F9A17CEE-E3F8-4DBB-82A9-090DB710E6BD}" destId="{7BC21007-24BB-4D6A-906D-9D019E54E130}" srcOrd="0" destOrd="0" presId="urn:microsoft.com/office/officeart/2005/8/layout/list1"/>
    <dgm:cxn modelId="{B55E7DF2-C9D9-44B0-B101-346693171C1F}" type="presOf" srcId="{8E95553E-0E64-4DC9-B4A5-B4DF414D429D}" destId="{5A70752F-0463-4ADA-9C97-A975A9746DE7}" srcOrd="0" destOrd="0" presId="urn:microsoft.com/office/officeart/2005/8/layout/list1"/>
    <dgm:cxn modelId="{DF1F1162-7B59-4655-9EA2-967900DE6377}" type="presOf" srcId="{F9A17CEE-E3F8-4DBB-82A9-090DB710E6BD}" destId="{6EE62144-5E30-4C6F-8023-651F73A9BA2F}" srcOrd="1" destOrd="0" presId="urn:microsoft.com/office/officeart/2005/8/layout/list1"/>
    <dgm:cxn modelId="{E364111B-285E-4EA4-87A1-AC423B649F95}" type="presOf" srcId="{3A589008-BF2A-4CF4-BED9-788595A8E386}" destId="{BE15DCCB-9CD1-4165-85A3-9A60924C1AA9}" srcOrd="0" destOrd="0" presId="urn:microsoft.com/office/officeart/2005/8/layout/list1"/>
    <dgm:cxn modelId="{86871F70-5BEE-4A60-AA88-53B1FFD70C8A}" type="presParOf" srcId="{5A70752F-0463-4ADA-9C97-A975A9746DE7}" destId="{9C51765A-0141-4E2A-8B8C-68A3714959B5}" srcOrd="0" destOrd="0" presId="urn:microsoft.com/office/officeart/2005/8/layout/list1"/>
    <dgm:cxn modelId="{C1E71F18-B66F-45CF-97DA-14BFA54BDE1B}" type="presParOf" srcId="{9C51765A-0141-4E2A-8B8C-68A3714959B5}" destId="{7BC21007-24BB-4D6A-906D-9D019E54E130}" srcOrd="0" destOrd="0" presId="urn:microsoft.com/office/officeart/2005/8/layout/list1"/>
    <dgm:cxn modelId="{54B70024-97DE-4140-AE6E-A07118030D22}" type="presParOf" srcId="{9C51765A-0141-4E2A-8B8C-68A3714959B5}" destId="{6EE62144-5E30-4C6F-8023-651F73A9BA2F}" srcOrd="1" destOrd="0" presId="urn:microsoft.com/office/officeart/2005/8/layout/list1"/>
    <dgm:cxn modelId="{245F4D23-51F8-4326-B791-A9DF2A34B8CF}" type="presParOf" srcId="{5A70752F-0463-4ADA-9C97-A975A9746DE7}" destId="{50151DAF-FF7F-4E37-8642-C6FBB7DC4236}" srcOrd="1" destOrd="0" presId="urn:microsoft.com/office/officeart/2005/8/layout/list1"/>
    <dgm:cxn modelId="{64B80338-C4E8-48F0-950B-C1309AE84F71}" type="presParOf" srcId="{5A70752F-0463-4ADA-9C97-A975A9746DE7}" destId="{DC50DE3E-096B-4C90-9A64-57577D891C6E}" srcOrd="2" destOrd="0" presId="urn:microsoft.com/office/officeart/2005/8/layout/list1"/>
    <dgm:cxn modelId="{7EFB6F9E-E603-4D20-BF88-C98A0535003D}" type="presParOf" srcId="{5A70752F-0463-4ADA-9C97-A975A9746DE7}" destId="{D3ACB093-2E57-4BD2-9672-FD19E845FE19}" srcOrd="3" destOrd="0" presId="urn:microsoft.com/office/officeart/2005/8/layout/list1"/>
    <dgm:cxn modelId="{42352988-3CB5-418E-AB91-032577011ED6}" type="presParOf" srcId="{5A70752F-0463-4ADA-9C97-A975A9746DE7}" destId="{CA44E63F-DF0C-4D09-AF57-DD3D829CB955}" srcOrd="4" destOrd="0" presId="urn:microsoft.com/office/officeart/2005/8/layout/list1"/>
    <dgm:cxn modelId="{A29D8801-524F-4A39-BD11-301F5755E41A}" type="presParOf" srcId="{CA44E63F-DF0C-4D09-AF57-DD3D829CB955}" destId="{BE15DCCB-9CD1-4165-85A3-9A60924C1AA9}" srcOrd="0" destOrd="0" presId="urn:microsoft.com/office/officeart/2005/8/layout/list1"/>
    <dgm:cxn modelId="{FDA5DB3A-1360-4806-A732-9A6FD7B24D93}" type="presParOf" srcId="{CA44E63F-DF0C-4D09-AF57-DD3D829CB955}" destId="{BE745642-6D98-4EA0-B2E4-EA2CC2D7ABBA}" srcOrd="1" destOrd="0" presId="urn:microsoft.com/office/officeart/2005/8/layout/list1"/>
    <dgm:cxn modelId="{53668533-989C-4627-8594-5700D0BF1AB6}" type="presParOf" srcId="{5A70752F-0463-4ADA-9C97-A975A9746DE7}" destId="{A444B99E-C229-4DB1-9264-7D16A207901E}" srcOrd="5" destOrd="0" presId="urn:microsoft.com/office/officeart/2005/8/layout/list1"/>
    <dgm:cxn modelId="{33AE9402-B6C9-44EF-A45D-6B7179C5BFFE}" type="presParOf" srcId="{5A70752F-0463-4ADA-9C97-A975A9746DE7}" destId="{8DA1FA6E-3E5D-451A-855F-C71DF0999D5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95553E-0E64-4DC9-B4A5-B4DF414D42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17CEE-E3F8-4DBB-82A9-090DB710E6B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19.5 КоАП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Наложено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штрафов на общую сумму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1 760 000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3B52C-40D3-4975-B6D1-77B1F189E07D}" type="parTrans" cxnId="{6C084C6A-9BBB-4D89-9055-042257138AE0}">
      <dgm:prSet/>
      <dgm:spPr/>
      <dgm:t>
        <a:bodyPr/>
        <a:lstStyle/>
        <a:p>
          <a:endParaRPr lang="ru-RU"/>
        </a:p>
      </dgm:t>
    </dgm:pt>
    <dgm:pt modelId="{1BA16645-F1E3-4B73-B575-C110438B947E}" type="sibTrans" cxnId="{6C084C6A-9BBB-4D89-9055-042257138AE0}">
      <dgm:prSet/>
      <dgm:spPr/>
      <dgm:t>
        <a:bodyPr/>
        <a:lstStyle/>
        <a:p>
          <a:endParaRPr lang="ru-RU"/>
        </a:p>
      </dgm:t>
    </dgm:pt>
    <dgm:pt modelId="{381CD4F5-A0D7-4BB7-AE7F-6B31BA1AE2B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9.4 КоАП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Наложено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штрафа на общую на сумму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120 000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A7529-AEDB-4C7F-841D-814B41BC256F}" type="parTrans" cxnId="{8F3C910B-35ED-4D03-BD11-1CC07D80D4EE}">
      <dgm:prSet/>
      <dgm:spPr/>
      <dgm:t>
        <a:bodyPr/>
        <a:lstStyle/>
        <a:p>
          <a:endParaRPr lang="ru-RU"/>
        </a:p>
      </dgm:t>
    </dgm:pt>
    <dgm:pt modelId="{FE4A80D9-91CC-4550-AD88-64314A68F165}" type="sibTrans" cxnId="{8F3C910B-35ED-4D03-BD11-1CC07D80D4EE}">
      <dgm:prSet/>
      <dgm:spPr/>
      <dgm:t>
        <a:bodyPr/>
        <a:lstStyle/>
        <a:p>
          <a:endParaRPr lang="ru-RU"/>
        </a:p>
      </dgm:t>
    </dgm:pt>
    <dgm:pt modelId="{F2EE958F-CAE2-44A6-8571-C56711F32A12}">
      <dgm:prSet/>
      <dgm:spPr/>
      <dgm:t>
        <a:bodyPr/>
        <a:lstStyle/>
        <a:p>
          <a:endParaRPr lang="ru-RU" dirty="0"/>
        </a:p>
      </dgm:t>
    </dgm:pt>
    <dgm:pt modelId="{7700E69B-7A63-435A-8CD2-536C9F3E9243}" type="parTrans" cxnId="{9EE8C705-52E8-46F8-9D1B-A8BF9FE15983}">
      <dgm:prSet/>
      <dgm:spPr/>
      <dgm:t>
        <a:bodyPr/>
        <a:lstStyle/>
        <a:p>
          <a:endParaRPr lang="ru-RU"/>
        </a:p>
      </dgm:t>
    </dgm:pt>
    <dgm:pt modelId="{96C09B79-8D07-43BA-80F8-12F5B8D66252}" type="sibTrans" cxnId="{9EE8C705-52E8-46F8-9D1B-A8BF9FE15983}">
      <dgm:prSet/>
      <dgm:spPr/>
      <dgm:t>
        <a:bodyPr/>
        <a:lstStyle/>
        <a:p>
          <a:endParaRPr lang="ru-RU"/>
        </a:p>
      </dgm:t>
    </dgm:pt>
    <dgm:pt modelId="{5A70752F-0463-4ADA-9C97-A975A9746DE7}" type="pres">
      <dgm:prSet presAssocID="{8E95553E-0E64-4DC9-B4A5-B4DF414D42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51765A-0141-4E2A-8B8C-68A3714959B5}" type="pres">
      <dgm:prSet presAssocID="{F9A17CEE-E3F8-4DBB-82A9-090DB710E6BD}" presName="parentLin" presStyleCnt="0"/>
      <dgm:spPr/>
    </dgm:pt>
    <dgm:pt modelId="{7BC21007-24BB-4D6A-906D-9D019E54E130}" type="pres">
      <dgm:prSet presAssocID="{F9A17CEE-E3F8-4DBB-82A9-090DB710E6B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EE62144-5E30-4C6F-8023-651F73A9BA2F}" type="pres">
      <dgm:prSet presAssocID="{F9A17CEE-E3F8-4DBB-82A9-090DB710E6BD}" presName="parentText" presStyleLbl="node1" presStyleIdx="0" presStyleCnt="2" custScaleX="130375" custScaleY="120386" custLinFactNeighborX="-81134" custLinFactNeighborY="-91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51DAF-FF7F-4E37-8642-C6FBB7DC4236}" type="pres">
      <dgm:prSet presAssocID="{F9A17CEE-E3F8-4DBB-82A9-090DB710E6BD}" presName="negativeSpace" presStyleCnt="0"/>
      <dgm:spPr/>
    </dgm:pt>
    <dgm:pt modelId="{DC50DE3E-096B-4C90-9A64-57577D891C6E}" type="pres">
      <dgm:prSet presAssocID="{F9A17CEE-E3F8-4DBB-82A9-090DB710E6BD}" presName="childText" presStyleLbl="conFgAcc1" presStyleIdx="0" presStyleCnt="2" custScaleY="305224" custLinFactY="-226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CB093-2E57-4BD2-9672-FD19E845FE19}" type="pres">
      <dgm:prSet presAssocID="{1BA16645-F1E3-4B73-B575-C110438B947E}" presName="spaceBetweenRectangles" presStyleCnt="0"/>
      <dgm:spPr/>
    </dgm:pt>
    <dgm:pt modelId="{BAD96A8D-888C-4E33-9F69-19769E7BE7B3}" type="pres">
      <dgm:prSet presAssocID="{381CD4F5-A0D7-4BB7-AE7F-6B31BA1AE2BA}" presName="parentLin" presStyleCnt="0"/>
      <dgm:spPr/>
    </dgm:pt>
    <dgm:pt modelId="{BD7CC2C3-5756-4916-A875-8D4CABDBB7E1}" type="pres">
      <dgm:prSet presAssocID="{381CD4F5-A0D7-4BB7-AE7F-6B31BA1AE2B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EF80CB6-4AE1-4EA1-9923-CD5832CC68A7}" type="pres">
      <dgm:prSet presAssocID="{381CD4F5-A0D7-4BB7-AE7F-6B31BA1AE2BA}" presName="parentText" presStyleLbl="node1" presStyleIdx="1" presStyleCnt="2" custScaleX="130374" custLinFactNeighborX="-81112" custLinFactNeighborY="-446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6D062-33FB-46B3-BE22-5AC2E61029C1}" type="pres">
      <dgm:prSet presAssocID="{381CD4F5-A0D7-4BB7-AE7F-6B31BA1AE2BA}" presName="negativeSpace" presStyleCnt="0"/>
      <dgm:spPr/>
    </dgm:pt>
    <dgm:pt modelId="{FD776534-BB92-46B6-9B6F-128D625C6FBF}" type="pres">
      <dgm:prSet presAssocID="{381CD4F5-A0D7-4BB7-AE7F-6B31BA1AE2BA}" presName="childText" presStyleLbl="conFgAcc1" presStyleIdx="1" presStyleCnt="2" custScaleY="138421" custLinFactY="-856" custLinFactNeighborX="5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8C705-52E8-46F8-9D1B-A8BF9FE15983}" srcId="{381CD4F5-A0D7-4BB7-AE7F-6B31BA1AE2BA}" destId="{F2EE958F-CAE2-44A6-8571-C56711F32A12}" srcOrd="0" destOrd="0" parTransId="{7700E69B-7A63-435A-8CD2-536C9F3E9243}" sibTransId="{96C09B79-8D07-43BA-80F8-12F5B8D66252}"/>
    <dgm:cxn modelId="{920E442F-D710-4D57-89E2-307FA62A8BCE}" type="presOf" srcId="{F2EE958F-CAE2-44A6-8571-C56711F32A12}" destId="{FD776534-BB92-46B6-9B6F-128D625C6FBF}" srcOrd="0" destOrd="0" presId="urn:microsoft.com/office/officeart/2005/8/layout/list1"/>
    <dgm:cxn modelId="{42CBE10A-EEC7-4804-972C-DE56183AB564}" type="presOf" srcId="{F9A17CEE-E3F8-4DBB-82A9-090DB710E6BD}" destId="{7BC21007-24BB-4D6A-906D-9D019E54E130}" srcOrd="0" destOrd="0" presId="urn:microsoft.com/office/officeart/2005/8/layout/list1"/>
    <dgm:cxn modelId="{B7EBCE5E-1EFF-4DD1-A99A-EE561FB874B2}" type="presOf" srcId="{F9A17CEE-E3F8-4DBB-82A9-090DB710E6BD}" destId="{6EE62144-5E30-4C6F-8023-651F73A9BA2F}" srcOrd="1" destOrd="0" presId="urn:microsoft.com/office/officeart/2005/8/layout/list1"/>
    <dgm:cxn modelId="{D5FA1D07-7AF9-4FBA-8E30-4B02A8859582}" type="presOf" srcId="{8E95553E-0E64-4DC9-B4A5-B4DF414D429D}" destId="{5A70752F-0463-4ADA-9C97-A975A9746DE7}" srcOrd="0" destOrd="0" presId="urn:microsoft.com/office/officeart/2005/8/layout/list1"/>
    <dgm:cxn modelId="{8F3C910B-35ED-4D03-BD11-1CC07D80D4EE}" srcId="{8E95553E-0E64-4DC9-B4A5-B4DF414D429D}" destId="{381CD4F5-A0D7-4BB7-AE7F-6B31BA1AE2BA}" srcOrd="1" destOrd="0" parTransId="{BDCA7529-AEDB-4C7F-841D-814B41BC256F}" sibTransId="{FE4A80D9-91CC-4550-AD88-64314A68F165}"/>
    <dgm:cxn modelId="{6C084C6A-9BBB-4D89-9055-042257138AE0}" srcId="{8E95553E-0E64-4DC9-B4A5-B4DF414D429D}" destId="{F9A17CEE-E3F8-4DBB-82A9-090DB710E6BD}" srcOrd="0" destOrd="0" parTransId="{B433B52C-40D3-4975-B6D1-77B1F189E07D}" sibTransId="{1BA16645-F1E3-4B73-B575-C110438B947E}"/>
    <dgm:cxn modelId="{FCED5CF5-4F0A-4E47-BF2E-E6CC0422E718}" type="presOf" srcId="{381CD4F5-A0D7-4BB7-AE7F-6B31BA1AE2BA}" destId="{3EF80CB6-4AE1-4EA1-9923-CD5832CC68A7}" srcOrd="1" destOrd="0" presId="urn:microsoft.com/office/officeart/2005/8/layout/list1"/>
    <dgm:cxn modelId="{8572A13C-CC97-4160-8CCA-B10C7A9CAFF6}" type="presOf" srcId="{381CD4F5-A0D7-4BB7-AE7F-6B31BA1AE2BA}" destId="{BD7CC2C3-5756-4916-A875-8D4CABDBB7E1}" srcOrd="0" destOrd="0" presId="urn:microsoft.com/office/officeart/2005/8/layout/list1"/>
    <dgm:cxn modelId="{232D0B43-D813-42F5-AD87-ABBE75ACA26A}" type="presParOf" srcId="{5A70752F-0463-4ADA-9C97-A975A9746DE7}" destId="{9C51765A-0141-4E2A-8B8C-68A3714959B5}" srcOrd="0" destOrd="0" presId="urn:microsoft.com/office/officeart/2005/8/layout/list1"/>
    <dgm:cxn modelId="{EB3C164B-B04C-4CF9-AF7B-45EDE6D5F533}" type="presParOf" srcId="{9C51765A-0141-4E2A-8B8C-68A3714959B5}" destId="{7BC21007-24BB-4D6A-906D-9D019E54E130}" srcOrd="0" destOrd="0" presId="urn:microsoft.com/office/officeart/2005/8/layout/list1"/>
    <dgm:cxn modelId="{06A12CA2-2E43-4CAF-B550-86AE17857EF3}" type="presParOf" srcId="{9C51765A-0141-4E2A-8B8C-68A3714959B5}" destId="{6EE62144-5E30-4C6F-8023-651F73A9BA2F}" srcOrd="1" destOrd="0" presId="urn:microsoft.com/office/officeart/2005/8/layout/list1"/>
    <dgm:cxn modelId="{FBF7821A-6773-410A-B678-99C34070A7AD}" type="presParOf" srcId="{5A70752F-0463-4ADA-9C97-A975A9746DE7}" destId="{50151DAF-FF7F-4E37-8642-C6FBB7DC4236}" srcOrd="1" destOrd="0" presId="urn:microsoft.com/office/officeart/2005/8/layout/list1"/>
    <dgm:cxn modelId="{8604B314-869E-44C7-B9C7-448534FE5EAC}" type="presParOf" srcId="{5A70752F-0463-4ADA-9C97-A975A9746DE7}" destId="{DC50DE3E-096B-4C90-9A64-57577D891C6E}" srcOrd="2" destOrd="0" presId="urn:microsoft.com/office/officeart/2005/8/layout/list1"/>
    <dgm:cxn modelId="{16C27903-6599-4A5A-8A5B-EFE44B2F3C84}" type="presParOf" srcId="{5A70752F-0463-4ADA-9C97-A975A9746DE7}" destId="{D3ACB093-2E57-4BD2-9672-FD19E845FE19}" srcOrd="3" destOrd="0" presId="urn:microsoft.com/office/officeart/2005/8/layout/list1"/>
    <dgm:cxn modelId="{4EF6CC8E-9216-405C-B857-CE2F8002567A}" type="presParOf" srcId="{5A70752F-0463-4ADA-9C97-A975A9746DE7}" destId="{BAD96A8D-888C-4E33-9F69-19769E7BE7B3}" srcOrd="4" destOrd="0" presId="urn:microsoft.com/office/officeart/2005/8/layout/list1"/>
    <dgm:cxn modelId="{78067A72-FA2F-45FF-8E4C-F3DFE89D564A}" type="presParOf" srcId="{BAD96A8D-888C-4E33-9F69-19769E7BE7B3}" destId="{BD7CC2C3-5756-4916-A875-8D4CABDBB7E1}" srcOrd="0" destOrd="0" presId="urn:microsoft.com/office/officeart/2005/8/layout/list1"/>
    <dgm:cxn modelId="{8E05A974-6651-41EA-8BFF-DDC5AAD5C4A9}" type="presParOf" srcId="{BAD96A8D-888C-4E33-9F69-19769E7BE7B3}" destId="{3EF80CB6-4AE1-4EA1-9923-CD5832CC68A7}" srcOrd="1" destOrd="0" presId="urn:microsoft.com/office/officeart/2005/8/layout/list1"/>
    <dgm:cxn modelId="{B69490B0-0022-4818-B387-B15B7DA31075}" type="presParOf" srcId="{5A70752F-0463-4ADA-9C97-A975A9746DE7}" destId="{D1A6D062-33FB-46B3-BE22-5AC2E61029C1}" srcOrd="5" destOrd="0" presId="urn:microsoft.com/office/officeart/2005/8/layout/list1"/>
    <dgm:cxn modelId="{B619EB89-FC59-4AA6-8553-E14BB8DE0539}" type="presParOf" srcId="{5A70752F-0463-4ADA-9C97-A975A9746DE7}" destId="{FD776534-BB92-46B6-9B6F-128D625C6FB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1987D-9C25-4777-B086-5D5307E00A1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лицензии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8738B-6A5E-447D-9431-35959154BC64}" type="parTrans" cxnId="{2E9CCFAE-F60A-4887-82D8-6EF075CF08B3}">
      <dgm:prSet/>
      <dgm:spPr/>
      <dgm:t>
        <a:bodyPr/>
        <a:lstStyle/>
        <a:p>
          <a:endParaRPr lang="ru-RU"/>
        </a:p>
      </dgm:t>
    </dgm:pt>
    <dgm:pt modelId="{B99628A2-5830-4957-A20E-9A9499E58171}" type="sibTrans" cxnId="{2E9CCFAE-F60A-4887-82D8-6EF075CF08B3}">
      <dgm:prSet/>
      <dgm:spPr/>
      <dgm:t>
        <a:bodyPr/>
        <a:lstStyle/>
        <a:p>
          <a:endParaRPr lang="ru-RU"/>
        </a:p>
      </dgm:t>
    </dgm:pt>
    <dgm:pt modelId="{7B72C5BD-2F40-4EC7-8E1F-E3FFA4374FDB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8 863 000 руб.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46790-08A2-42AE-BE0D-45F2FA7ED645}" type="parTrans" cxnId="{62B9701A-EFA2-4A7D-9FCD-3EE3DEE8CF43}">
      <dgm:prSet/>
      <dgm:spPr/>
      <dgm:t>
        <a:bodyPr/>
        <a:lstStyle/>
        <a:p>
          <a:endParaRPr lang="ru-RU"/>
        </a:p>
      </dgm:t>
    </dgm:pt>
    <dgm:pt modelId="{C9B11428-B48C-4D2B-8A2A-16A94EFEC3E7}" type="sibTrans" cxnId="{62B9701A-EFA2-4A7D-9FCD-3EE3DEE8CF43}">
      <dgm:prSet/>
      <dgm:spPr/>
      <dgm:t>
        <a:bodyPr/>
        <a:lstStyle/>
        <a:p>
          <a:endParaRPr lang="ru-RU"/>
        </a:p>
      </dgm:t>
    </dgm:pt>
    <dgm:pt modelId="{B61F7789-DAA6-4F3F-9538-47CCA5E17E3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Переоформление лицензии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B6CE7-E7CE-4AD2-A514-13B0DC7CC87E}" type="parTrans" cxnId="{90CB0239-65FB-46C2-9377-44F87CEB86AA}">
      <dgm:prSet/>
      <dgm:spPr/>
      <dgm:t>
        <a:bodyPr/>
        <a:lstStyle/>
        <a:p>
          <a:endParaRPr lang="ru-RU"/>
        </a:p>
      </dgm:t>
    </dgm:pt>
    <dgm:pt modelId="{92FE98AA-403C-4CCB-AE51-0F0B5851C322}" type="sibTrans" cxnId="{90CB0239-65FB-46C2-9377-44F87CEB86AA}">
      <dgm:prSet/>
      <dgm:spPr/>
      <dgm:t>
        <a:bodyPr/>
        <a:lstStyle/>
        <a:p>
          <a:endParaRPr lang="ru-RU"/>
        </a:p>
      </dgm:t>
    </dgm:pt>
    <dgm:pt modelId="{DD6DCC2D-F98F-4A5B-A613-DEDFE62AD4E2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120 000 руб.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53C15-8E1D-4D32-92A0-0D49C758FC26}" type="parTrans" cxnId="{50190E36-517B-48FB-AD3B-21751D46087A}">
      <dgm:prSet/>
      <dgm:spPr/>
      <dgm:t>
        <a:bodyPr/>
        <a:lstStyle/>
        <a:p>
          <a:endParaRPr lang="ru-RU"/>
        </a:p>
      </dgm:t>
    </dgm:pt>
    <dgm:pt modelId="{A1EC9B8F-F5B5-4672-BAF4-AF0DEA0FA42F}" type="sibTrans" cxnId="{50190E36-517B-48FB-AD3B-21751D46087A}">
      <dgm:prSet/>
      <dgm:spPr/>
      <dgm:t>
        <a:bodyPr/>
        <a:lstStyle/>
        <a:p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99422134-CDDD-43F9-9D18-AB2ECC9FEBA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8E9C5AE2-AD95-4AAF-8128-37B4C8064F0F}" type="presOf" srcId="{2061987D-9C25-4777-B086-5D5307E00A15}" destId="{E563C00A-01B2-4C99-804B-94EFB953FEB0}" srcOrd="0" destOrd="0" presId="urn:microsoft.com/office/officeart/2005/8/layout/vList2"/>
    <dgm:cxn modelId="{1021DA53-A2E4-4C6F-98C9-6D1EDC05D41C}" type="presOf" srcId="{E8A3EE37-3008-4E83-8319-B27B9C5995D4}" destId="{8B233CD6-B683-417E-B3F5-48B3DAE91BEF}" srcOrd="0" destOrd="0" presId="urn:microsoft.com/office/officeart/2005/8/layout/vList2"/>
    <dgm:cxn modelId="{CFD8CEF6-1BE6-4B0E-AB73-9BD0A59F356D}" type="presOf" srcId="{DD6DCC2D-F98F-4A5B-A613-DEDFE62AD4E2}" destId="{470AAC2D-4BCD-4416-A373-9194A887CC3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C7689703-A64F-42F6-8900-F9EB4A7EE863}" type="presOf" srcId="{B61F7789-DAA6-4F3F-9538-47CCA5E17E34}" destId="{CF6C8C6A-E11B-488C-82A6-DB5E9BB73F48}" srcOrd="0" destOrd="0" presId="urn:microsoft.com/office/officeart/2005/8/layout/vList2"/>
    <dgm:cxn modelId="{3C8E0EC4-FA2B-4111-9354-615C1813BD9E}" type="presParOf" srcId="{8B233CD6-B683-417E-B3F5-48B3DAE91BEF}" destId="{E563C00A-01B2-4C99-804B-94EFB953FEB0}" srcOrd="0" destOrd="0" presId="urn:microsoft.com/office/officeart/2005/8/layout/vList2"/>
    <dgm:cxn modelId="{50923DC9-83EF-428C-A178-812D39B9CC9C}" type="presParOf" srcId="{8B233CD6-B683-417E-B3F5-48B3DAE91BEF}" destId="{8D868431-0FA6-470C-90F4-4938B14BC2D7}" srcOrd="1" destOrd="0" presId="urn:microsoft.com/office/officeart/2005/8/layout/vList2"/>
    <dgm:cxn modelId="{D0719F22-5E65-4508-880C-56C24FE7A293}" type="presParOf" srcId="{8B233CD6-B683-417E-B3F5-48B3DAE91BEF}" destId="{CF6C8C6A-E11B-488C-82A6-DB5E9BB73F48}" srcOrd="2" destOrd="0" presId="urn:microsoft.com/office/officeart/2005/8/layout/vList2"/>
    <dgm:cxn modelId="{F9941935-1BF4-4CB2-AB2B-0B9E88DF0D91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73F03-A71C-474B-957E-FD01C837CBAD}">
      <dsp:nvSpPr>
        <dsp:cNvPr id="0" name=""/>
        <dsp:cNvSpPr/>
      </dsp:nvSpPr>
      <dsp:spPr>
        <a:xfrm>
          <a:off x="0" y="0"/>
          <a:ext cx="1598208" cy="206189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строящихся (реконструируемых) объектов капитального строительства, подлежащих надзору: </a:t>
          </a: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598208" cy="2061892"/>
      </dsp:txXfrm>
    </dsp:sp>
    <dsp:sp modelId="{1165836C-595D-4BAA-BE6B-9DCB4FD2F755}">
      <dsp:nvSpPr>
        <dsp:cNvPr id="0" name=""/>
        <dsp:cNvSpPr/>
      </dsp:nvSpPr>
      <dsp:spPr>
        <a:xfrm>
          <a:off x="1728192" y="0"/>
          <a:ext cx="1540127" cy="206589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объектов капитального строительства, в отношении которых были проведены проверки: </a:t>
          </a: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8192" y="0"/>
        <a:ext cx="1540127" cy="2065891"/>
      </dsp:txXfrm>
    </dsp:sp>
    <dsp:sp modelId="{9825C7AB-676C-44D4-AF0D-95B2C1824A35}">
      <dsp:nvSpPr>
        <dsp:cNvPr id="0" name=""/>
        <dsp:cNvSpPr/>
      </dsp:nvSpPr>
      <dsp:spPr>
        <a:xfrm>
          <a:off x="6028" y="2198539"/>
          <a:ext cx="1598103" cy="2013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юр. лиц, в отношении которых проводились проверки: </a:t>
          </a: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8" y="2198539"/>
        <a:ext cx="1598103" cy="2013857"/>
      </dsp:txXfrm>
    </dsp:sp>
    <dsp:sp modelId="{10090F6E-D7A8-4553-AF17-86389FA53D08}">
      <dsp:nvSpPr>
        <dsp:cNvPr id="0" name=""/>
        <dsp:cNvSpPr/>
      </dsp:nvSpPr>
      <dsp:spPr>
        <a:xfrm>
          <a:off x="1740826" y="2212106"/>
          <a:ext cx="1554774" cy="197571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</a:t>
          </a: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юр. лиц, в отношении которых в ходе проведения проверок, выявлены нарушения: </a:t>
          </a: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0826" y="2212106"/>
        <a:ext cx="1554774" cy="1975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административных наказаний, наложенных по итогам проверок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ед.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наложенных административных штрафов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050 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99040"/>
        <a:ext cx="6096000" cy="943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0DE3E-096B-4C90-9A64-57577D891C6E}">
      <dsp:nvSpPr>
        <dsp:cNvPr id="0" name=""/>
        <dsp:cNvSpPr/>
      </dsp:nvSpPr>
      <dsp:spPr>
        <a:xfrm>
          <a:off x="0" y="310868"/>
          <a:ext cx="6096000" cy="14530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62144-5E30-4C6F-8023-651F73A9BA2F}">
      <dsp:nvSpPr>
        <dsp:cNvPr id="0" name=""/>
        <dsp:cNvSpPr/>
      </dsp:nvSpPr>
      <dsp:spPr>
        <a:xfrm>
          <a:off x="57503" y="0"/>
          <a:ext cx="5563362" cy="995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9.6 КоАП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Наложено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штрафов на общую сумму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1 140 000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078" y="48575"/>
        <a:ext cx="5466212" cy="897912"/>
      </dsp:txXfrm>
    </dsp:sp>
    <dsp:sp modelId="{8DA1FA6E-3E5D-451A-855F-C71DF0999D56}">
      <dsp:nvSpPr>
        <dsp:cNvPr id="0" name=""/>
        <dsp:cNvSpPr/>
      </dsp:nvSpPr>
      <dsp:spPr>
        <a:xfrm>
          <a:off x="0" y="1914613"/>
          <a:ext cx="6096000" cy="1384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45642-6D98-4EA0-B2E4-EA2CC2D7ABBA}">
      <dsp:nvSpPr>
        <dsp:cNvPr id="0" name=""/>
        <dsp:cNvSpPr/>
      </dsp:nvSpPr>
      <dsp:spPr>
        <a:xfrm>
          <a:off x="39252" y="1685220"/>
          <a:ext cx="556843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14.1 КоАП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 на сумму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30 000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01" y="1725569"/>
        <a:ext cx="5487741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0DE3E-096B-4C90-9A64-57577D891C6E}">
      <dsp:nvSpPr>
        <dsp:cNvPr id="0" name=""/>
        <dsp:cNvSpPr/>
      </dsp:nvSpPr>
      <dsp:spPr>
        <a:xfrm>
          <a:off x="0" y="297829"/>
          <a:ext cx="6096000" cy="19998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62144-5E30-4C6F-8023-651F73A9BA2F}">
      <dsp:nvSpPr>
        <dsp:cNvPr id="0" name=""/>
        <dsp:cNvSpPr/>
      </dsp:nvSpPr>
      <dsp:spPr>
        <a:xfrm>
          <a:off x="57503" y="0"/>
          <a:ext cx="5563362" cy="923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19.5 КоАП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Наложено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штрафов на общую сумму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1 760 000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608" y="45105"/>
        <a:ext cx="5473152" cy="833776"/>
      </dsp:txXfrm>
    </dsp:sp>
    <dsp:sp modelId="{FD776534-BB92-46B6-9B6F-128D625C6FBF}">
      <dsp:nvSpPr>
        <dsp:cNvPr id="0" name=""/>
        <dsp:cNvSpPr/>
      </dsp:nvSpPr>
      <dsp:spPr>
        <a:xfrm>
          <a:off x="0" y="2721271"/>
          <a:ext cx="6096000" cy="9069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541528" rIns="473117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/>
        </a:p>
      </dsp:txBody>
      <dsp:txXfrm>
        <a:off x="0" y="2721271"/>
        <a:ext cx="6096000" cy="906934"/>
      </dsp:txXfrm>
    </dsp:sp>
    <dsp:sp modelId="{3EF80CB6-4AE1-4EA1-9923-CD5832CC68A7}">
      <dsp:nvSpPr>
        <dsp:cNvPr id="0" name=""/>
        <dsp:cNvSpPr/>
      </dsp:nvSpPr>
      <dsp:spPr>
        <a:xfrm>
          <a:off x="57570" y="2383806"/>
          <a:ext cx="556331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9.4 КоАП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Наложено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штрафа на общую на сумму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120 000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037" y="2421273"/>
        <a:ext cx="5488385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лицензии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8 863 000 руб.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Переоформление лицензии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120 000 руб.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99040"/>
        <a:ext cx="6096000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0.15566</cdr:x>
      <cdr:y>0.46148</cdr:y>
    </cdr:from>
    <cdr:to>
      <cdr:x>0.86716</cdr:x>
      <cdr:y>0.80871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7866" y="2392556"/>
          <a:ext cx="6480700" cy="180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Соколов Алексей Александрович</a:t>
          </a:r>
        </a:p>
        <a:p xmlns:a="http://schemas.openxmlformats.org/drawingml/2006/main">
          <a:pPr algn="ctr"/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Руководитель Центрального МТУ </a:t>
          </a:r>
          <a:br>
            <a:rPr lang="ru-RU" sz="22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по надзору за ЯРБ Ростехнадзора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0.43198</cdr:x>
      <cdr:y>0.33804</cdr:y>
    </cdr:from>
    <cdr:to>
      <cdr:x>0.56566</cdr:x>
      <cdr:y>0.58003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6442" y="1547335"/>
          <a:ext cx="1221243" cy="11076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0.02188</cdr:x>
      <cdr:y>0.03463</cdr:y>
    </cdr:from>
    <cdr:to>
      <cdr:x>0.4529</cdr:x>
      <cdr:y>0.44174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9863" y="158517"/>
          <a:ext cx="3937632" cy="1863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государственных   услуг:               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  Лицензирование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работникам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на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выбросы и сбросы</a:t>
          </a: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0.01177</cdr:x>
      <cdr:y>0.37395</cdr:y>
    </cdr:from>
    <cdr:to>
      <cdr:x>0.32752</cdr:x>
      <cdr:y>0.50925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07505" y="1711701"/>
          <a:ext cx="2884614" cy="61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Организация и проведение </a:t>
          </a:r>
        </a:p>
        <a:p xmlns:a="http://schemas.openxmlformats.org/drawingml/2006/main">
          <a:pPr algn="l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проверок (инспекций)</a:t>
          </a:r>
        </a:p>
      </cdr:txBody>
    </cdr:sp>
  </cdr:relSizeAnchor>
  <cdr:relSizeAnchor xmlns:cdr="http://schemas.openxmlformats.org/drawingml/2006/chartDrawing">
    <cdr:from>
      <cdr:x>0.02594</cdr:x>
      <cdr:y>0.55072</cdr:y>
    </cdr:from>
    <cdr:to>
      <cdr:x>0.37322</cdr:x>
      <cdr:y>0.72376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37002" y="2520860"/>
          <a:ext cx="317264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федерального </a:t>
          </a:r>
        </a:p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строительного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надзора</a:t>
          </a:r>
        </a:p>
      </cdr:txBody>
    </cdr:sp>
  </cdr:relSizeAnchor>
  <cdr:relSizeAnchor xmlns:cdr="http://schemas.openxmlformats.org/drawingml/2006/chartDrawing">
    <cdr:from>
      <cdr:x>0.67339</cdr:x>
      <cdr:y>0.37163</cdr:y>
    </cdr:from>
    <cdr:to>
      <cdr:x>0.98376</cdr:x>
      <cdr:y>0.57603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6151850" y="1701079"/>
          <a:ext cx="2835447" cy="93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предоставление </a:t>
          </a:r>
        </a:p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и </a:t>
          </a:r>
        </a:p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отчетных материалов  </a:t>
          </a:r>
        </a:p>
      </cdr:txBody>
    </cdr:sp>
  </cdr:relSizeAnchor>
  <cdr:relSizeAnchor xmlns:cdr="http://schemas.openxmlformats.org/drawingml/2006/chartDrawing">
    <cdr:from>
      <cdr:x>0.02168</cdr:x>
      <cdr:y>0.72599</cdr:y>
    </cdr:from>
    <cdr:to>
      <cdr:x>0.49258</cdr:x>
      <cdr:y>0.95853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98046" y="3323147"/>
          <a:ext cx="4301947" cy="106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нормативов предельно-</a:t>
          </a:r>
        </a:p>
        <a:p xmlns:a="http://schemas.openxmlformats.org/drawingml/2006/main"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допустимых выбросов РВ в атмосферу и </a:t>
          </a:r>
        </a:p>
        <a:p xmlns:a="http://schemas.openxmlformats.org/drawingml/2006/main">
          <a:pPr algn="l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нормативов допустимых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сбросов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биоактивных </a:t>
          </a:r>
        </a:p>
        <a:p xmlns:a="http://schemas.openxmlformats.org/drawingml/2006/main">
          <a:pPr algn="l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веществ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водные объекты</a:t>
          </a:r>
        </a:p>
      </cdr:txBody>
    </cdr:sp>
  </cdr:relSizeAnchor>
  <cdr:relSizeAnchor xmlns:cdr="http://schemas.openxmlformats.org/drawingml/2006/chartDrawing">
    <cdr:from>
      <cdr:x>0.62657</cdr:x>
      <cdr:y>0.5643</cdr:y>
    </cdr:from>
    <cdr:to>
      <cdr:x>0.96012</cdr:x>
      <cdr:y>0.72161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24129" y="2582996"/>
          <a:ext cx="3047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Регистрация источников 4, 5 категории потенциальной радиационной опасности</a:t>
          </a:r>
        </a:p>
      </cdr:txBody>
    </cdr:sp>
  </cdr:relSizeAnchor>
  <cdr:relSizeAnchor xmlns:cdr="http://schemas.openxmlformats.org/drawingml/2006/chartDrawing">
    <cdr:from>
      <cdr:x>0.50834</cdr:x>
      <cdr:y>0.77747</cdr:y>
    </cdr:from>
    <cdr:to>
      <cdr:x>0.9376</cdr:x>
      <cdr:y>0.96366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644009" y="3558794"/>
          <a:ext cx="3921608" cy="85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Выдача заключения о соответствии  </a:t>
          </a:r>
        </a:p>
        <a:p xmlns:a="http://schemas.openxmlformats.org/drawingml/2006/main">
          <a:pPr algn="r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построенного, реконструированного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объекта использования атомной энергии</a:t>
          </a:r>
        </a:p>
      </cdr:txBody>
    </cdr:sp>
  </cdr:relSizeAnchor>
  <cdr:relSizeAnchor xmlns:cdr="http://schemas.openxmlformats.org/drawingml/2006/chartDrawing">
    <cdr:from>
      <cdr:x>0.59504</cdr:x>
      <cdr:y>0.15594</cdr:y>
    </cdr:from>
    <cdr:to>
      <cdr:x>0.98376</cdr:x>
      <cdr:y>0.33574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436097" y="713809"/>
          <a:ext cx="3551200" cy="822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Организация и проведение работ по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технической защите информации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ограниченного доступа</a:t>
          </a:r>
        </a:p>
      </cdr:txBody>
    </cdr:sp>
  </cdr:relSizeAnchor>
  <cdr:relSizeAnchor xmlns:cdr="http://schemas.openxmlformats.org/drawingml/2006/chartDrawing">
    <cdr:from>
      <cdr:x>0.5241</cdr:x>
      <cdr:y>0.03125</cdr:y>
    </cdr:from>
    <cdr:to>
      <cdr:x>0.96823</cdr:x>
      <cdr:y>0.12183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788025" y="143032"/>
          <a:ext cx="4057420" cy="41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приема граждан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0.41949</cdr:x>
      <cdr:y>0.30913</cdr:y>
    </cdr:from>
    <cdr:to>
      <cdr:x>0.57872</cdr:x>
      <cdr:y>0.59737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32307" y="1440160"/>
          <a:ext cx="1454690" cy="13427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0.02523</cdr:x>
      <cdr:y>0.11469</cdr:y>
    </cdr:from>
    <cdr:to>
      <cdr:x>0.32475</cdr:x>
      <cdr:y>0.26997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5008" y="503788"/>
          <a:ext cx="2671603" cy="682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условий действия лицензий</a:t>
          </a: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0.63445</cdr:x>
      <cdr:y>0.09624</cdr:y>
    </cdr:from>
    <cdr:to>
      <cdr:x>1</cdr:x>
      <cdr:y>0.23546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59050" y="422756"/>
          <a:ext cx="3260566" cy="611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Порядок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подготовки и допуска к работе персонала объектов использования атомной энергии</a:t>
          </a:r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0.02689</cdr:x>
      <cdr:y>0.68843</cdr:y>
    </cdr:from>
    <cdr:to>
      <cdr:x>0.30573</cdr:x>
      <cdr:y>0.82373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39876" y="3024068"/>
          <a:ext cx="2487146" cy="594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Состояние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ядерной и радиационной безопасности поднадзорных объектов</a:t>
          </a:r>
          <a:endParaRPr lang="ru-RU" sz="18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0.6862</cdr:x>
      <cdr:y>0.67463</cdr:y>
    </cdr:from>
    <cdr:to>
      <cdr:x>0.96876</cdr:x>
      <cdr:y>0.8292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120680" y="2963458"/>
          <a:ext cx="2520280" cy="678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Состояния технической безопасности поднадзорных объектов</a:t>
          </a:r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0.32705</cdr:x>
      <cdr:y>0.84788</cdr:y>
    </cdr:from>
    <cdr:to>
      <cdr:x>0.70539</cdr:x>
      <cdr:y>0.98548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987825" y="3881081"/>
          <a:ext cx="3456395" cy="629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0.69751</cdr:x>
      <cdr:y>0.5171</cdr:y>
    </cdr:from>
    <cdr:to>
      <cdr:x>0.99212</cdr:x>
      <cdr:y>0.65632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372201" y="2366972"/>
          <a:ext cx="2691451" cy="6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0.67886</cdr:x>
      <cdr:y>0.33168</cdr:y>
    </cdr:from>
    <cdr:to>
      <cdr:x>0.97347</cdr:x>
      <cdr:y>0.4709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201808" y="1518223"/>
          <a:ext cx="2691451" cy="6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0.56022</cdr:x>
      <cdr:y>0.0168</cdr:y>
    </cdr:from>
    <cdr:to>
      <cdr:x>0.91491</cdr:x>
      <cdr:y>0.17412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118000" y="76920"/>
          <a:ext cx="3240320" cy="72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0.01482</cdr:x>
      <cdr:y>0.56762</cdr:y>
    </cdr:from>
    <cdr:to>
      <cdr:x>0.56302</cdr:x>
      <cdr:y>0.61715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7" y="3027321"/>
          <a:ext cx="2664297" cy="2641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0.03199</cdr:x>
      <cdr:y>0.86741</cdr:y>
    </cdr:from>
    <cdr:to>
      <cdr:x>0.68391</cdr:x>
      <cdr:y>0.91935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155472" y="4626239"/>
          <a:ext cx="3168352" cy="277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0.02712</cdr:x>
      <cdr:y>0.82454</cdr:y>
    </cdr:from>
    <cdr:to>
      <cdr:x>0.94573</cdr:x>
      <cdr:y>0.87647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131804" y="4397597"/>
          <a:ext cx="4464479" cy="2769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ФЭИ (АМ, 27/ВМ, 27/ВТ), Курчатовский институт (ИЯР ТВР)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0.01482</cdr:x>
      <cdr:y>0.776</cdr:y>
    </cdr:from>
    <cdr:to>
      <cdr:x>0.54821</cdr:x>
      <cdr:y>0.82753</cdr:y>
    </cdr:to>
    <cdr:pic>
      <cdr:nvPicPr>
        <cdr:cNvPr id="6" name="Picture 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4138730"/>
          <a:ext cx="2592288" cy="2748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0.02963</cdr:x>
      <cdr:y>0.64406</cdr:y>
    </cdr:from>
    <cdr:to>
      <cdr:x>0.97037</cdr:x>
      <cdr:y>0.73063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44016" y="3435052"/>
          <a:ext cx="45720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в ГНЦ РФ ФЭИ им. А.И. 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Лейпунского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: - ИР БР-10;</a:t>
          </a:r>
        </a:p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в Курчатовском институте: - Ф1, ГАММА.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8" y="2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/>
          <a:lstStyle>
            <a:lvl1pPr algn="r">
              <a:defRPr sz="1200"/>
            </a:lvl1pPr>
          </a:lstStyle>
          <a:p>
            <a:fld id="{6A6379EF-87D3-4581-9075-F562B18F212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300" rIns="90599" bIns="453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39"/>
          </a:xfrm>
          <a:prstGeom prst="rect">
            <a:avLst/>
          </a:prstGeom>
        </p:spPr>
        <p:txBody>
          <a:bodyPr vert="horz" lIns="90599" tIns="45300" rIns="90599" bIns="453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8" y="9371288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 anchor="b"/>
          <a:lstStyle>
            <a:lvl1pPr algn="r">
              <a:defRPr sz="1200"/>
            </a:lvl1pPr>
          </a:lstStyle>
          <a:p>
            <a:fld id="{BC72453E-B760-4EF5-BEB8-8469945E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5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0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8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3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42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85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52A9-6D45-4944-A2A9-791A2865461C}" type="datetime1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E9A-1491-4033-8F08-BAB81294FBE8}" type="datetime1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A43-11B9-4647-BB89-208965C276D1}" type="datetime1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203-3A4E-46AF-9C62-3815FFE00183}" type="datetime1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4FD8-4A73-4C1C-B8E3-30E831B6E6E8}" type="datetime1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03E-EDA7-4B19-8EFA-AC6C1367F058}" type="datetime1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C9B8-2ABF-4180-946E-3A4E1EB2D645}" type="datetime1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28E-4D78-4FEC-8ADC-FA05F098B7D6}" type="datetime1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42BE-7A47-4599-BC08-B4030FE92F56}" type="datetime1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218E-C564-4C19-B0FD-3E7A75FA8CDE}" type="datetime1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741-10FF-4FD0-8544-B94BBB2C4FAF}" type="datetime1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7A1A-A5F5-4021-AE58-B79A82BF0FB2}" type="datetime1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11" Type="http://schemas.openxmlformats.org/officeDocument/2006/relationships/image" Target="../media/image11.jpg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diagramDrawing" Target="../diagrams/drawing4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61556224"/>
              </p:ext>
            </p:extLst>
          </p:nvPr>
        </p:nvGraphicFramePr>
        <p:xfrm>
          <a:off x="172916" y="1114639"/>
          <a:ext cx="90862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91680" y="3920632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67636" y="2204864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Итоги работы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Центрального МТУ по надзору за ЯРБ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 году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367497"/>
            <a:ext cx="74636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Динамика изменения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количества проверок, </a:t>
            </a: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проведенных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Управлением за 2020-20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 </a:t>
            </a:r>
            <a:r>
              <a:rPr lang="ru-RU" sz="216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г.г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62947785"/>
              </p:ext>
            </p:extLst>
          </p:nvPr>
        </p:nvGraphicFramePr>
        <p:xfrm>
          <a:off x="323528" y="2636912"/>
          <a:ext cx="85689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635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11361737"/>
              </p:ext>
            </p:extLst>
          </p:nvPr>
        </p:nvGraphicFramePr>
        <p:xfrm>
          <a:off x="39879" y="960753"/>
          <a:ext cx="5128976" cy="59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13779659"/>
              </p:ext>
            </p:extLst>
          </p:nvPr>
        </p:nvGraphicFramePr>
        <p:xfrm>
          <a:off x="4588408" y="1266728"/>
          <a:ext cx="4860032" cy="533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226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58542733"/>
              </p:ext>
            </p:extLst>
          </p:nvPr>
        </p:nvGraphicFramePr>
        <p:xfrm>
          <a:off x="21927" y="1268760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3C07-4227-4BEF-AC02-D7D2E486AB68}" type="slidenum">
              <a:rPr lang="ru-RU" smtClean="0"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67536" y="1454209"/>
            <a:ext cx="3996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Эксплуатирующие организации: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АО «НИФХИ им. Л.Я. Карпова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Высокотехнологический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научно-исследовательский институт неорганических материалов имени академика А.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Бочвара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Луч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ТК ТВЭЛ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ПАО МСЗ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Техснабэкспорт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Концерн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Росэнергоатом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Курчатовский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НИКИЭТ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имени Н. 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Доллежаля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НИИ приборостроения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имени В. 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Тихомирова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теоретической и экспериментальной физики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Объединённый институт ядерных исследований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ГНЦ РФ ФЭИ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им. А.И. Лейпунского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Атомспецтранс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ФГУП «РАДОН»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743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Государственный строительный надзор в 2022 году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951155"/>
              </p:ext>
            </p:extLst>
          </p:nvPr>
        </p:nvGraphicFramePr>
        <p:xfrm>
          <a:off x="5580112" y="1859396"/>
          <a:ext cx="3295601" cy="421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59396"/>
            <a:ext cx="5290042" cy="42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о выявленных административных правонарушениях в 2022 г.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07298"/>
            <a:ext cx="1673473" cy="154648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83291440"/>
              </p:ext>
            </p:extLst>
          </p:nvPr>
        </p:nvGraphicFramePr>
        <p:xfrm>
          <a:off x="683568" y="2155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73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о выявленных административных правонарушениях в 2022 г.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07298"/>
            <a:ext cx="1673473" cy="154648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8265739"/>
              </p:ext>
            </p:extLst>
          </p:nvPr>
        </p:nvGraphicFramePr>
        <p:xfrm>
          <a:off x="251520" y="21113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3679" y="3212976"/>
            <a:ext cx="605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использования атомной энергии и учета ядерных материалов и радиоактивных веществ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963" y="4722075"/>
            <a:ext cx="6034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деятельности </a:t>
            </a:r>
          </a:p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государственной регистрации или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специального разрешения (лицензии)</a:t>
            </a:r>
          </a:p>
        </p:txBody>
      </p:sp>
    </p:spTree>
    <p:extLst>
      <p:ext uri="{BB962C8B-B14F-4D97-AF65-F5344CB8AC3E}">
        <p14:creationId xmlns:p14="http://schemas.microsoft.com/office/powerpoint/2010/main" val="31817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о выявленных административных правонарушениях в 2022 г.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07298"/>
            <a:ext cx="1673473" cy="154648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99226170"/>
              </p:ext>
            </p:extLst>
          </p:nvPr>
        </p:nvGraphicFramePr>
        <p:xfrm>
          <a:off x="251520" y="21113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0890" y="3140968"/>
            <a:ext cx="6065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в срок законного предписания (постановления, представления, решения) органа (должностного лица), осуществляющего государственный надзор (контроль), муниципальный контроль.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2067" y="5213983"/>
            <a:ext cx="6064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обязательных требований в области строительства и применения строительных материалов (изделий)</a:t>
            </a:r>
          </a:p>
        </p:txBody>
      </p:sp>
    </p:spTree>
    <p:extLst>
      <p:ext uri="{BB962C8B-B14F-4D97-AF65-F5344CB8AC3E}">
        <p14:creationId xmlns:p14="http://schemas.microsoft.com/office/powerpoint/2010/main" val="17990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80876132"/>
              </p:ext>
            </p:extLst>
          </p:nvPr>
        </p:nvGraphicFramePr>
        <p:xfrm>
          <a:off x="11088" y="1367496"/>
          <a:ext cx="9132912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о поступлении средств в федеральный бюджет за оказание гос. услуг в 2022 г.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64131636"/>
              </p:ext>
            </p:extLst>
          </p:nvPr>
        </p:nvGraphicFramePr>
        <p:xfrm>
          <a:off x="683568" y="2155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164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98551389"/>
              </p:ext>
            </p:extLst>
          </p:nvPr>
        </p:nvGraphicFramePr>
        <p:xfrm>
          <a:off x="-180528" y="1367496"/>
          <a:ext cx="4464496" cy="492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26787509"/>
              </p:ext>
            </p:extLst>
          </p:nvPr>
        </p:nvGraphicFramePr>
        <p:xfrm>
          <a:off x="4139952" y="1367497"/>
          <a:ext cx="5015651" cy="498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Фактическая  численность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Управления 111 человек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по состоянию на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31 декабря 2022 г</a:t>
            </a: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926"/>
            <a:ext cx="8064896" cy="573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037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973640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oplspa\Desktop\ujz3exj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50" y="2564904"/>
            <a:ext cx="4684698" cy="3141343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15656" y="1484784"/>
            <a:ext cx="9052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Сфера деятельности Центрального МТУ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надзору за ЯРБ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Ростехнадзора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7756" y="3514120"/>
            <a:ext cx="295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территориальной принадлежности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56" y="4653136"/>
            <a:ext cx="2601975" cy="16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12305" y="5157192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978744" y="4941301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55073" y="6070401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09297" y="5873389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70" y="2276872"/>
            <a:ext cx="1081061" cy="6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10322" y="2527220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 АЭС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793646" y="2776170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96136" y="3074657"/>
            <a:ext cx="45719" cy="106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96136" y="2996952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Саров Нижегородской обл.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14" y="1884891"/>
            <a:ext cx="4434223" cy="48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0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6521904"/>
              </p:ext>
            </p:extLst>
          </p:nvPr>
        </p:nvGraphicFramePr>
        <p:xfrm>
          <a:off x="-1" y="1782108"/>
          <a:ext cx="9135640" cy="457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2320" y="148478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полномочия Центрального МТУ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надзору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ЯРБ</a:t>
            </a:r>
          </a:p>
        </p:txBody>
      </p:sp>
    </p:spTree>
    <p:extLst>
      <p:ext uri="{BB962C8B-B14F-4D97-AF65-F5344CB8AC3E}">
        <p14:creationId xmlns:p14="http://schemas.microsoft.com/office/powerpoint/2010/main" val="12933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25283954"/>
              </p:ext>
            </p:extLst>
          </p:nvPr>
        </p:nvGraphicFramePr>
        <p:xfrm>
          <a:off x="4427985" y="1367496"/>
          <a:ext cx="4727620" cy="549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79539180"/>
              </p:ext>
            </p:extLst>
          </p:nvPr>
        </p:nvGraphicFramePr>
        <p:xfrm>
          <a:off x="13023" y="1367497"/>
          <a:ext cx="4341114" cy="508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20613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3096337"/>
              </p:ext>
            </p:extLst>
          </p:nvPr>
        </p:nvGraphicFramePr>
        <p:xfrm>
          <a:off x="4788024" y="1367497"/>
          <a:ext cx="4511597" cy="549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56247089"/>
              </p:ext>
            </p:extLst>
          </p:nvPr>
        </p:nvGraphicFramePr>
        <p:xfrm>
          <a:off x="179512" y="836712"/>
          <a:ext cx="472517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696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28312291"/>
              </p:ext>
            </p:extLst>
          </p:nvPr>
        </p:nvGraphicFramePr>
        <p:xfrm>
          <a:off x="11088" y="1367496"/>
          <a:ext cx="9132912" cy="472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1600" y="1412776"/>
            <a:ext cx="878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проведении инспекций проверяется: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5392420"/>
              </p:ext>
            </p:extLst>
          </p:nvPr>
        </p:nvGraphicFramePr>
        <p:xfrm>
          <a:off x="-36512" y="1917100"/>
          <a:ext cx="8919616" cy="439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13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34660291"/>
              </p:ext>
            </p:extLst>
          </p:nvPr>
        </p:nvGraphicFramePr>
        <p:xfrm>
          <a:off x="21927" y="1268760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3C07-4227-4BEF-AC02-D7D2E486AB68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67536" y="1454209"/>
            <a:ext cx="3996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выявляемых нарушений: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Упущения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руководства объектов использования атомной энергии и эксплуатирующих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Недостаточное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персоналом служб, выполняющих функции обеспечения ядерной и радиационной безопасности объектов использования атомной энергии, учета и контроля ядерных материалов, радиоактивных веществ и радиоактивных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отходов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Недостаточный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административный контроль за: состоянием ядерной и радиационной безопасности объектов использования атомной энергии, учетом и контролем ядерных материалов, радиоактивных веществ и радиоактивных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отходов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Недостатки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системы подготовки и повышения квалификации персонала объектов использования атомной энергии, персонала, осуществляющего учет и контроль ядерных материалов, радиоактивных веществ и радиоактивных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отходов</a:t>
            </a:r>
          </a:p>
        </p:txBody>
      </p:sp>
    </p:spTree>
    <p:extLst>
      <p:ext uri="{BB962C8B-B14F-4D97-AF65-F5344CB8AC3E}">
        <p14:creationId xmlns:p14="http://schemas.microsoft.com/office/powerpoint/2010/main" val="5238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812</Words>
  <Application>Microsoft Office PowerPoint</Application>
  <PresentationFormat>Экран (4:3)</PresentationFormat>
  <Paragraphs>195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Серегин П.А.</dc:creator>
  <cp:lastModifiedBy>Турункина Жанна Владимировна</cp:lastModifiedBy>
  <cp:revision>374</cp:revision>
  <cp:lastPrinted>2023-03-22T13:52:46Z</cp:lastPrinted>
  <dcterms:created xsi:type="dcterms:W3CDTF">2015-09-22T06:41:40Z</dcterms:created>
  <dcterms:modified xsi:type="dcterms:W3CDTF">2023-03-23T05:49:19Z</dcterms:modified>
</cp:coreProperties>
</file>